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6839"/>
  </p:normalViewPr>
  <p:slideViewPr>
    <p:cSldViewPr snapToGrid="0" snapToObjects="1">
      <p:cViewPr>
        <p:scale>
          <a:sx n="76" d="100"/>
          <a:sy n="76" d="100"/>
        </p:scale>
        <p:origin x="1296" y="1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DDD703-888D-8C4A-ACA3-A2E1DE1AA334}" type="datetimeFigureOut">
              <a:rPr lang="en-US" smtClean="0"/>
              <a:t>1/28/20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D3956-F259-3445-B38D-4F1026DE1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347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578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598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 can also find out about coverage with related tools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132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We’re basically just going to verify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359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So, it’s up to you to design tests that raise errors when conditions are violated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0356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745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2378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115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2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199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60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Timing of changes is very hard to piece together, and unclear if later parts of the script account for changes up top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chronology of the code is unclear (so use version control)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Duplication invites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1185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0411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756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Python jargon to express </a:t>
            </a:r>
            <a:r>
              <a:rPr lang="en-US" dirty="0" err="1"/>
              <a:t>args</a:t>
            </a:r>
            <a:r>
              <a:rPr lang="en-US" dirty="0"/>
              <a:t> &amp; </a:t>
            </a:r>
            <a:r>
              <a:rPr lang="en-US" dirty="0" err="1"/>
              <a:t>kwds</a:t>
            </a:r>
            <a:r>
              <a:rPr lang="en-US" dirty="0"/>
              <a:t> – exactly what this is is clearer by example</a:t>
            </a:r>
          </a:p>
          <a:p>
            <a:r>
              <a:rPr lang="en-US" dirty="0"/>
              <a:t>Here, out is just the string “I did the thing”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49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192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IT DO?</a:t>
            </a:r>
          </a:p>
          <a:p>
            <a:r>
              <a:rPr lang="en-US" dirty="0"/>
              <a:t>Docstrings are good because Python “knows” to expect them here</a:t>
            </a:r>
          </a:p>
          <a:p>
            <a:r>
              <a:rPr lang="en-US" dirty="0"/>
              <a:t>Note the magic % (&amp; %run)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76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11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Error is an actual Python data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793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run in order, must declare </a:t>
            </a:r>
            <a:r>
              <a:rPr lang="en-US" dirty="0" err="1"/>
              <a:t>funcs</a:t>
            </a:r>
            <a:r>
              <a:rPr lang="en-US" dirty="0"/>
              <a:t> before using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232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reasons why this is particularly important become clear during testing…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217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0744-BBD6-A145-9C79-A192A24E5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5CC7B-7F90-0A47-B207-17241C49A7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5C06-E0D5-1A43-9084-1B4502B2A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5FAAC-D32C-184F-BB16-81362EE52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197AC-1732-3C4C-AE90-3D7A3C698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484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BBEB3-6CB5-7843-A682-BF14853DC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903C27-AAF9-3D45-8002-D27BC1D7F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69039-2CA4-B842-AC48-F92CCFE12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7CCD7-C25A-9B41-93A8-C25B11F87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9F33D8-34D9-7740-AA5B-D07685297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28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65E708-3767-E249-8AD8-B6D3A5539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A06A19-2215-5249-8F9E-B93B37FB9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4984E-8C0E-C14D-B64F-1D77721D1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DCC72-D6A2-6347-A459-186E9B00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3EDCC-D9E9-9248-B5DA-CED1ED7C4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348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B7671-B59D-1A4A-8FAD-7BAEC3E80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C0B10-6EB7-1447-B484-78FF5C9C2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DF7FF-BA0D-894B-BA38-091BE03A5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E76E9-55BD-B448-9700-FE79B6B4C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8510A-42C9-204B-B77B-EC8F31B1D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726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A5CC2-E9A7-3C4A-A650-63764A2E9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E375A-A164-9E48-9FEB-7527471F1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5305E-9F09-3F4B-AD5A-55E5DD82D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4955D-7670-0742-845F-7A6E17EA3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2DEFE-6CFB-D640-90B0-1FA3EC0E6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89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478A4-959F-8F4F-A455-F261F260B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AADA-5DB2-8E4E-A022-BC5DC450B2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8DC89-68D7-BC4B-A70C-5C1A9E20E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1D568-A7EC-1A41-9C87-B45879C1F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9E052-2B69-3044-99F9-B761E23F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3731E-BFAA-3841-8789-3999D3C79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06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605D4-8BB9-B04A-AF56-39A6EFCC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5C86B-65FE-5A47-8316-714754B60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AD82E4-31D4-CE45-BF4A-776FA657D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152B5D-5514-A141-910B-5F079E44DB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38B7A4-6096-1540-AB7F-FA61D033FC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3DC2A6-0A80-344F-B397-44249831A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959BAC-1B21-844F-B705-D2B202EF1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E13926-BA4E-2D45-B984-A328B7F25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87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ADA8-9673-EF4F-B2BE-0CDA25DBA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99C6D1-BA1E-1548-8473-F9E230E52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775BFB-2D9E-9E4C-ADA2-72E6747C6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E7061B-C619-244A-B9DC-461778360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6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94D79B-82D8-344E-881F-100C6DB1E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F7C9B1-F10D-764C-A1EF-8DC86808A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D97E5-9262-BC45-AFEE-7DC1E001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53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6FFC-3B57-7849-8ED0-99421D7AC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BBAFC-D6CE-0640-A0F6-AB797D43A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0AE48-2A08-8A43-BAA5-6F86DAF9D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89263-D1A1-634B-8599-3C408CA29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C0561-E457-C141-85EB-23113CB14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90DE32-58C7-3F41-91E1-64607BA51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985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A6B88-22DF-0740-BA3B-76FCFDDF8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48230-1429-A34C-96D5-3BC95CDA7E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8BEC46-A6F7-8C46-A6B0-FBD24C6AD8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35D2C2-D675-7A4D-9E6C-E1D772A04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FF01BC-0AD0-0D4A-B34A-86D0C44AF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2DB5A-9933-2148-B082-8B44E90D3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B72E84-99FE-0849-A120-136DBE197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82FA2-0A2C-2349-AC3C-FEA5C16E3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5E45D-60F4-B645-BE0E-0A359B87B9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31E7F-D56B-0546-8934-4249DC917BAE}" type="datetimeFigureOut">
              <a:rPr lang="en-US" smtClean="0"/>
              <a:t>1/28/20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AA577-9214-D44B-A0C6-8991093CD5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328F4-CE75-594E-93FE-88B4F5A49B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3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-course.eu/python3_packages.php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E2E2-072F-9B47-B868-15F8AC627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247"/>
            <a:ext cx="9144000" cy="2387600"/>
          </a:xfrm>
        </p:spPr>
        <p:txBody>
          <a:bodyPr/>
          <a:lstStyle/>
          <a:p>
            <a:r>
              <a:rPr lang="en-US" dirty="0"/>
              <a:t>Intermediate Python:</a:t>
            </a:r>
            <a:br>
              <a:rPr lang="en-US" dirty="0"/>
            </a:br>
            <a:r>
              <a:rPr lang="en-US" dirty="0"/>
              <a:t>functions and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B5B120-80A5-914F-B274-DFDBDDC7F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62922"/>
            <a:ext cx="9144000" cy="1655762"/>
          </a:xfrm>
        </p:spPr>
        <p:txBody>
          <a:bodyPr/>
          <a:lstStyle/>
          <a:p>
            <a:r>
              <a:rPr lang="en-US" i="1" dirty="0"/>
              <a:t>An opinionated, incomplete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533888-1903-0248-8237-0C06DD974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363" y="3184287"/>
            <a:ext cx="5787274" cy="347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990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511E25-4343-BF45-BCCD-561670136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037" y="-222423"/>
            <a:ext cx="7081379" cy="76044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2EE2A5-9EF3-0541-9118-55179524B233}"/>
              </a:ext>
            </a:extLst>
          </p:cNvPr>
          <p:cNvSpPr txBox="1"/>
          <p:nvPr/>
        </p:nvSpPr>
        <p:spPr>
          <a:xfrm>
            <a:off x="183805" y="1856534"/>
            <a:ext cx="2670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Both raise Errors, but the type of the error is different…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7DED38C-1ADF-BC48-A8B0-4A7D69A4B42C}"/>
              </a:ext>
            </a:extLst>
          </p:cNvPr>
          <p:cNvCxnSpPr>
            <a:cxnSpLocks/>
          </p:cNvCxnSpPr>
          <p:nvPr/>
        </p:nvCxnSpPr>
        <p:spPr>
          <a:xfrm>
            <a:off x="1544596" y="2590470"/>
            <a:ext cx="1396312" cy="511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3461FE2-A504-AC4A-AD32-F53CA250592C}"/>
              </a:ext>
            </a:extLst>
          </p:cNvPr>
          <p:cNvCxnSpPr>
            <a:cxnSpLocks/>
          </p:cNvCxnSpPr>
          <p:nvPr/>
        </p:nvCxnSpPr>
        <p:spPr>
          <a:xfrm>
            <a:off x="1396314" y="2685167"/>
            <a:ext cx="1544594" cy="2418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518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A better script structure: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369562"/>
            <a:ext cx="5955958" cy="504753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Dan’s script for super-basic functions</a:t>
            </a:r>
          </a:p>
          <a:p>
            <a:r>
              <a:rPr lang="en-US" sz="1400" dirty="0">
                <a:latin typeface="Courier" pitchFamily="2" charset="0"/>
              </a:rPr>
              <a:t># DEJH mid Jan 2020, modified DEJH Jan 2025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UNIVERSAL_VALUE = 9.81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func1(</a:t>
            </a:r>
            <a:r>
              <a:rPr lang="en-US" sz="1400" dirty="0" err="1">
                <a:latin typeface="Courier" pitchFamily="2" charset="0"/>
              </a:rPr>
              <a:t>value_in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”””A function with a simple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return UNIVERSAL_VALUE * </a:t>
            </a:r>
            <a:r>
              <a:rPr lang="en-US" sz="1400" dirty="0" err="1">
                <a:latin typeface="Courier" pitchFamily="2" charset="0"/>
              </a:rPr>
              <a:t>value_in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“””A function that doesn’t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print(“this one has no return statement”)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wgt1 = func1(10.)</a:t>
            </a:r>
          </a:p>
          <a:p>
            <a:r>
              <a:rPr lang="en-US" sz="1400" dirty="0">
                <a:latin typeface="Courier" pitchFamily="2" charset="0"/>
              </a:rPr>
              <a:t>wgt2 = func1(100.)</a:t>
            </a:r>
          </a:p>
          <a:p>
            <a:r>
              <a:rPr lang="en-US" sz="1400" dirty="0">
                <a:latin typeface="Courier" pitchFamily="2" charset="0"/>
              </a:rPr>
              <a:t>tot = wgt1 + wgt2</a:t>
            </a:r>
          </a:p>
          <a:p>
            <a:r>
              <a:rPr lang="en-US" sz="1400" dirty="0">
                <a:latin typeface="Courier" pitchFamily="2" charset="0"/>
              </a:rPr>
              <a:t>func2()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51944-C131-284B-AF51-BE7A38B20B87}"/>
              </a:ext>
            </a:extLst>
          </p:cNvPr>
          <p:cNvSpPr txBox="1"/>
          <p:nvPr/>
        </p:nvSpPr>
        <p:spPr>
          <a:xfrm>
            <a:off x="736497" y="1318099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Preamble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87C7A3-1C6D-0F47-8162-1BA6C2B9CC5A}"/>
              </a:ext>
            </a:extLst>
          </p:cNvPr>
          <p:cNvCxnSpPr>
            <a:cxnSpLocks/>
          </p:cNvCxnSpPr>
          <p:nvPr/>
        </p:nvCxnSpPr>
        <p:spPr>
          <a:xfrm>
            <a:off x="3472502" y="1502765"/>
            <a:ext cx="175852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E035C17-478A-D44F-BAB9-73ADA2C8A06E}"/>
              </a:ext>
            </a:extLst>
          </p:cNvPr>
          <p:cNvSpPr txBox="1"/>
          <p:nvPr/>
        </p:nvSpPr>
        <p:spPr>
          <a:xfrm>
            <a:off x="736497" y="1820634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Imports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D39C6A9-F5B1-E84F-81D5-00E1D1338AE2}"/>
              </a:ext>
            </a:extLst>
          </p:cNvPr>
          <p:cNvCxnSpPr>
            <a:cxnSpLocks/>
          </p:cNvCxnSpPr>
          <p:nvPr/>
        </p:nvCxnSpPr>
        <p:spPr>
          <a:xfrm>
            <a:off x="3472502" y="2005300"/>
            <a:ext cx="175852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6DF268A-9A3F-DD44-A8C2-1EB66EF6113C}"/>
              </a:ext>
            </a:extLst>
          </p:cNvPr>
          <p:cNvSpPr txBox="1"/>
          <p:nvPr/>
        </p:nvSpPr>
        <p:spPr>
          <a:xfrm>
            <a:off x="736497" y="2320496"/>
            <a:ext cx="2649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Any truly general values (generally with CAPS)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6F080E7-5CDE-4849-A1E3-E8DB47EDC79C}"/>
              </a:ext>
            </a:extLst>
          </p:cNvPr>
          <p:cNvCxnSpPr>
            <a:cxnSpLocks/>
          </p:cNvCxnSpPr>
          <p:nvPr/>
        </p:nvCxnSpPr>
        <p:spPr>
          <a:xfrm flipV="1">
            <a:off x="3472502" y="2547040"/>
            <a:ext cx="1758524" cy="96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90C97EE-D182-944B-8C89-FC64DF954243}"/>
              </a:ext>
            </a:extLst>
          </p:cNvPr>
          <p:cNvSpPr txBox="1"/>
          <p:nvPr/>
        </p:nvSpPr>
        <p:spPr>
          <a:xfrm>
            <a:off x="736497" y="3523998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Functions here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B46ADB9-D6DE-C648-8A0E-2672B400C120}"/>
              </a:ext>
            </a:extLst>
          </p:cNvPr>
          <p:cNvCxnSpPr>
            <a:cxnSpLocks/>
          </p:cNvCxnSpPr>
          <p:nvPr/>
        </p:nvCxnSpPr>
        <p:spPr>
          <a:xfrm flipV="1">
            <a:off x="3429380" y="3138616"/>
            <a:ext cx="1801646" cy="570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9DE7D86-6D47-CA4E-A540-0A50092A16CE}"/>
              </a:ext>
            </a:extLst>
          </p:cNvPr>
          <p:cNvCxnSpPr>
            <a:cxnSpLocks/>
          </p:cNvCxnSpPr>
          <p:nvPr/>
        </p:nvCxnSpPr>
        <p:spPr>
          <a:xfrm>
            <a:off x="3429380" y="3804337"/>
            <a:ext cx="1801646" cy="6777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A6C3D78-DF87-C84D-AE46-C534E92556DD}"/>
              </a:ext>
            </a:extLst>
          </p:cNvPr>
          <p:cNvSpPr txBox="1"/>
          <p:nvPr/>
        </p:nvSpPr>
        <p:spPr>
          <a:xfrm>
            <a:off x="1297459" y="5060355"/>
            <a:ext cx="208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Actual scripting (</a:t>
            </a:r>
            <a:r>
              <a:rPr lang="en-US" b="1" i="1" dirty="0"/>
              <a:t>must</a:t>
            </a:r>
            <a:r>
              <a:rPr lang="en-US" i="1" dirty="0"/>
              <a:t> come </a:t>
            </a:r>
            <a:r>
              <a:rPr lang="en-US" b="1" i="1" dirty="0"/>
              <a:t>after</a:t>
            </a:r>
            <a:r>
              <a:rPr lang="en-US" i="1" dirty="0"/>
              <a:t> the function declarations)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F796524-C3EC-114C-AA87-DF5F38D83113}"/>
              </a:ext>
            </a:extLst>
          </p:cNvPr>
          <p:cNvCxnSpPr>
            <a:cxnSpLocks/>
          </p:cNvCxnSpPr>
          <p:nvPr/>
        </p:nvCxnSpPr>
        <p:spPr>
          <a:xfrm>
            <a:off x="3472502" y="5579037"/>
            <a:ext cx="1758524" cy="81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26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7" grpId="0"/>
      <p:bldP spid="19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Get fancy: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7220" y="2165828"/>
            <a:ext cx="5099222" cy="397031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Super-basic functions for demo</a:t>
            </a:r>
          </a:p>
          <a:p>
            <a:r>
              <a:rPr lang="en-US" sz="1400" dirty="0">
                <a:latin typeface="Courier" pitchFamily="2" charset="0"/>
              </a:rPr>
              <a:t># DEJH mid Jan 2020, modified DEJH Jan 2025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UNIVERSAL_VALUE = 9.81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func1(</a:t>
            </a:r>
            <a:r>
              <a:rPr lang="en-US" sz="1400" dirty="0" err="1">
                <a:latin typeface="Courier" pitchFamily="2" charset="0"/>
              </a:rPr>
              <a:t>value_in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”””A function with a simple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return UNIVERSAL_VALUE * </a:t>
            </a:r>
            <a:r>
              <a:rPr lang="en-US" sz="1400" dirty="0" err="1">
                <a:latin typeface="Courier" pitchFamily="2" charset="0"/>
              </a:rPr>
              <a:t>value_in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“””A function that doesn’t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print(“this one has no return statement”)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9A7238-5565-4941-AC9F-6D87F7FC7D2D}"/>
              </a:ext>
            </a:extLst>
          </p:cNvPr>
          <p:cNvSpPr txBox="1"/>
          <p:nvPr/>
        </p:nvSpPr>
        <p:spPr>
          <a:xfrm>
            <a:off x="5943598" y="2165828"/>
            <a:ext cx="5099222" cy="181588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script to demonstrate super-basic functions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from </a:t>
            </a:r>
            <a:r>
              <a:rPr lang="en-US" sz="1400" dirty="0" err="1">
                <a:latin typeface="Courier" pitchFamily="2" charset="0"/>
              </a:rPr>
              <a:t>myfuncs</a:t>
            </a:r>
            <a:r>
              <a:rPr lang="en-US" sz="1400" dirty="0">
                <a:latin typeface="Courier" pitchFamily="2" charset="0"/>
              </a:rPr>
              <a:t> import func1, func2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wgt1 = func1(10.)</a:t>
            </a:r>
          </a:p>
          <a:p>
            <a:r>
              <a:rPr lang="en-US" sz="1400" dirty="0">
                <a:latin typeface="Courier" pitchFamily="2" charset="0"/>
              </a:rPr>
              <a:t>wgt2 = func1(100.)</a:t>
            </a:r>
          </a:p>
          <a:p>
            <a:r>
              <a:rPr lang="en-US" sz="1400" dirty="0">
                <a:latin typeface="Courier" pitchFamily="2" charset="0"/>
              </a:rPr>
              <a:t>tot = wgt1 + wgt2</a:t>
            </a:r>
          </a:p>
          <a:p>
            <a:r>
              <a:rPr lang="en-US" sz="1400" dirty="0">
                <a:latin typeface="Courier" pitchFamily="2" charset="0"/>
              </a:rPr>
              <a:t>func2()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EE66F3-D84B-CB4D-8008-35EFB57880F0}"/>
              </a:ext>
            </a:extLst>
          </p:cNvPr>
          <p:cNvSpPr txBox="1"/>
          <p:nvPr/>
        </p:nvSpPr>
        <p:spPr>
          <a:xfrm>
            <a:off x="601362" y="1750587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demo_folder</a:t>
            </a:r>
            <a:r>
              <a:rPr lang="en-US" dirty="0"/>
              <a:t>/</a:t>
            </a:r>
            <a:r>
              <a:rPr lang="en-US" dirty="0" err="1"/>
              <a:t>myfuncs.py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D3079D-6443-7948-A6D9-89754A5892AB}"/>
              </a:ext>
            </a:extLst>
          </p:cNvPr>
          <p:cNvSpPr txBox="1"/>
          <p:nvPr/>
        </p:nvSpPr>
        <p:spPr>
          <a:xfrm>
            <a:off x="6016444" y="1750587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demo_folder</a:t>
            </a:r>
            <a:r>
              <a:rPr lang="en-US" dirty="0"/>
              <a:t>/</a:t>
            </a:r>
            <a:r>
              <a:rPr lang="en-US" dirty="0" err="1"/>
              <a:t>run_myfuncs.py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0C0F96-7643-D243-8EA4-DE27C6F01CCD}"/>
              </a:ext>
            </a:extLst>
          </p:cNvPr>
          <p:cNvSpPr txBox="1"/>
          <p:nvPr/>
        </p:nvSpPr>
        <p:spPr>
          <a:xfrm>
            <a:off x="514863" y="1075036"/>
            <a:ext cx="6746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(This very simple version assumes the two files are in the same folder)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DCFE44-EC75-884B-B103-A5C0A807A591}"/>
              </a:ext>
            </a:extLst>
          </p:cNvPr>
          <p:cNvSpPr txBox="1"/>
          <p:nvPr/>
        </p:nvSpPr>
        <p:spPr>
          <a:xfrm>
            <a:off x="5943598" y="4486064"/>
            <a:ext cx="5955958" cy="1169551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[1]: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%run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run_myfuncs.py</a:t>
            </a:r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this one has no return statement</a:t>
            </a:r>
          </a:p>
          <a:p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[2]: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tot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Out[2]: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1079.1</a:t>
            </a:r>
          </a:p>
        </p:txBody>
      </p:sp>
    </p:spTree>
    <p:extLst>
      <p:ext uri="{BB962C8B-B14F-4D97-AF65-F5344CB8AC3E}">
        <p14:creationId xmlns:p14="http://schemas.microsoft.com/office/powerpoint/2010/main" val="938648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478518" cy="4351338"/>
          </a:xfrm>
        </p:spPr>
        <p:txBody>
          <a:bodyPr/>
          <a:lstStyle/>
          <a:p>
            <a:r>
              <a:rPr lang="en-US" dirty="0"/>
              <a:t>Bugs are a fact of life</a:t>
            </a:r>
          </a:p>
          <a:p>
            <a:r>
              <a:rPr lang="en-US" i="1" dirty="0"/>
              <a:t>Professional</a:t>
            </a:r>
            <a:r>
              <a:rPr lang="en-US" dirty="0"/>
              <a:t> developers make 15-50 errors per 1000 lines of code (McConnell, 2004)</a:t>
            </a:r>
          </a:p>
          <a:p>
            <a:r>
              <a:rPr lang="en-US" dirty="0"/>
              <a:t>We fix code breaking bugs, but silent errors escape</a:t>
            </a:r>
          </a:p>
          <a:p>
            <a:r>
              <a:rPr lang="en-US" dirty="0"/>
              <a:t>Bigger chunks of code are harder to debug, and almost certainly wrong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654793-7DF3-B94A-9FB1-9FC63611E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860" y="1114405"/>
            <a:ext cx="6496341" cy="487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83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432" y="1628902"/>
            <a:ext cx="4678286" cy="50561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Python builds in tools to test your code: </a:t>
            </a:r>
            <a:r>
              <a:rPr lang="en-US" i="1" dirty="0" err="1"/>
              <a:t>pytest</a:t>
            </a:r>
            <a:endParaRPr lang="en-US" i="1" dirty="0"/>
          </a:p>
          <a:p>
            <a:pPr lvl="1">
              <a:buFont typeface="Wingdings" pitchFamily="2" charset="2"/>
              <a:buChar char="Ø"/>
            </a:pPr>
            <a:r>
              <a:rPr lang="en-US" i="1" dirty="0"/>
              <a:t>pip install </a:t>
            </a:r>
            <a:r>
              <a:rPr lang="en-US" i="1" dirty="0" err="1"/>
              <a:t>pytest</a:t>
            </a:r>
            <a:endParaRPr lang="en-US" i="1" dirty="0"/>
          </a:p>
          <a:p>
            <a:pPr lvl="1">
              <a:buFont typeface="Wingdings" pitchFamily="2" charset="2"/>
              <a:buChar char="Ø"/>
            </a:pPr>
            <a:r>
              <a:rPr lang="en-US" i="1" dirty="0" err="1"/>
              <a:t>conda</a:t>
            </a:r>
            <a:r>
              <a:rPr lang="en-US" i="1" dirty="0"/>
              <a:t> install </a:t>
            </a:r>
            <a:r>
              <a:rPr lang="en-US" i="1" dirty="0" err="1"/>
              <a:t>pytest</a:t>
            </a:r>
            <a:endParaRPr lang="en-US" i="1" dirty="0"/>
          </a:p>
          <a:p>
            <a:endParaRPr lang="en-US" i="1" dirty="0"/>
          </a:p>
          <a:p>
            <a:r>
              <a:rPr lang="en-US" dirty="0"/>
              <a:t>You write tests, </a:t>
            </a:r>
            <a:r>
              <a:rPr lang="en-US" dirty="0" err="1"/>
              <a:t>pytest</a:t>
            </a:r>
            <a:r>
              <a:rPr lang="en-US" dirty="0"/>
              <a:t> runs them</a:t>
            </a:r>
          </a:p>
          <a:p>
            <a:endParaRPr lang="en-US" dirty="0"/>
          </a:p>
          <a:p>
            <a:r>
              <a:rPr lang="en-US" dirty="0"/>
              <a:t>Distinguishes passes (</a:t>
            </a:r>
            <a:r>
              <a:rPr lang="en-US" dirty="0">
                <a:solidFill>
                  <a:srgbClr val="00B050"/>
                </a:solidFill>
              </a:rPr>
              <a:t>.</a:t>
            </a:r>
            <a:r>
              <a:rPr lang="en-US" dirty="0"/>
              <a:t>), fails (</a:t>
            </a:r>
            <a:r>
              <a:rPr lang="en-US" dirty="0">
                <a:solidFill>
                  <a:srgbClr val="FF0000"/>
                </a:solidFill>
              </a:rPr>
              <a:t>F</a:t>
            </a:r>
            <a:r>
              <a:rPr lang="en-US" dirty="0"/>
              <a:t>), warnings, and errors</a:t>
            </a:r>
          </a:p>
          <a:p>
            <a:endParaRPr lang="en-US" dirty="0"/>
          </a:p>
          <a:p>
            <a:r>
              <a:rPr lang="en-US" dirty="0"/>
              <a:t>Reports a summary and the locations of fails and warnings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D3B751-F1A8-DE47-A108-08415FA018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87" t="6998" r="7256" b="15647"/>
          <a:stretch/>
        </p:blipFill>
        <p:spPr>
          <a:xfrm>
            <a:off x="5853786" y="0"/>
            <a:ext cx="5699782" cy="32635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DD8673-438E-6146-ADC3-3BC71B6B8A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87" t="7668" r="7256" b="15789"/>
          <a:stretch/>
        </p:blipFill>
        <p:spPr>
          <a:xfrm>
            <a:off x="5853786" y="3628681"/>
            <a:ext cx="5699782" cy="32293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C7D31B-5277-134D-BDF3-9DDF47CC3203}"/>
              </a:ext>
            </a:extLst>
          </p:cNvPr>
          <p:cNvSpPr txBox="1"/>
          <p:nvPr/>
        </p:nvSpPr>
        <p:spPr>
          <a:xfrm>
            <a:off x="5853786" y="3263555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(…)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AED5ADE-D11F-CB47-9ADF-476E182F050D}"/>
              </a:ext>
            </a:extLst>
          </p:cNvPr>
          <p:cNvSpPr/>
          <p:nvPr/>
        </p:nvSpPr>
        <p:spPr>
          <a:xfrm>
            <a:off x="5745892" y="827905"/>
            <a:ext cx="1556951" cy="5313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C618A7F-038F-634C-AB14-ED9821F8DD84}"/>
              </a:ext>
            </a:extLst>
          </p:cNvPr>
          <p:cNvSpPr/>
          <p:nvPr/>
        </p:nvSpPr>
        <p:spPr>
          <a:xfrm>
            <a:off x="6560635" y="6326661"/>
            <a:ext cx="4016749" cy="5313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52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am I testing?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5402" y="1690688"/>
            <a:ext cx="4821195" cy="487075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Does the code work the way you think it does?</a:t>
            </a:r>
          </a:p>
          <a:p>
            <a:pPr lvl="1">
              <a:buFont typeface="Wingdings" pitchFamily="2" charset="2"/>
              <a:buChar char="Ø"/>
            </a:pPr>
            <a:r>
              <a:rPr lang="en-US" b="1" i="1" dirty="0"/>
              <a:t>Verification</a:t>
            </a:r>
          </a:p>
          <a:p>
            <a:endParaRPr lang="en-US" i="1" dirty="0"/>
          </a:p>
          <a:p>
            <a:r>
              <a:rPr lang="en-US" dirty="0"/>
              <a:t>Does the code do what you claim it does?</a:t>
            </a:r>
          </a:p>
          <a:p>
            <a:pPr lvl="1">
              <a:buFont typeface="Wingdings" pitchFamily="2" charset="2"/>
              <a:buChar char="Ø"/>
            </a:pPr>
            <a:r>
              <a:rPr lang="en-US" b="1" i="1" dirty="0"/>
              <a:t>Validation</a:t>
            </a:r>
          </a:p>
          <a:p>
            <a:pPr marL="0" indent="0">
              <a:buNone/>
            </a:pPr>
            <a:endParaRPr lang="en-US" b="1" i="1" dirty="0"/>
          </a:p>
          <a:p>
            <a:r>
              <a:rPr lang="en-US" dirty="0"/>
              <a:t>Verification is a </a:t>
            </a:r>
            <a:r>
              <a:rPr lang="en-US" i="1" dirty="0"/>
              <a:t>code</a:t>
            </a:r>
            <a:r>
              <a:rPr lang="en-US" dirty="0"/>
              <a:t> thing, validation is a </a:t>
            </a:r>
            <a:r>
              <a:rPr lang="en-US" i="1" dirty="0"/>
              <a:t>science</a:t>
            </a:r>
            <a:r>
              <a:rPr lang="en-US" dirty="0"/>
              <a:t> thing.</a:t>
            </a:r>
          </a:p>
          <a:p>
            <a:endParaRPr lang="en-US" dirty="0"/>
          </a:p>
          <a:p>
            <a:r>
              <a:rPr lang="en-US" dirty="0"/>
              <a:t>Can test both, but validation is much harder to test</a:t>
            </a:r>
          </a:p>
        </p:txBody>
      </p:sp>
    </p:spTree>
    <p:extLst>
      <p:ext uri="{BB962C8B-B14F-4D97-AF65-F5344CB8AC3E}">
        <p14:creationId xmlns:p14="http://schemas.microsoft.com/office/powerpoint/2010/main" val="177371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/>
              <a:t>pytest</a:t>
            </a:r>
            <a:r>
              <a:rPr lang="en-US" dirty="0"/>
              <a:t>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5402" y="1690688"/>
            <a:ext cx="4821195" cy="4870750"/>
          </a:xfrm>
        </p:spPr>
        <p:txBody>
          <a:bodyPr>
            <a:normAutofit/>
          </a:bodyPr>
          <a:lstStyle/>
          <a:p>
            <a:r>
              <a:rPr lang="en-US" dirty="0"/>
              <a:t>Finds any function called “test_...” in the directory (and some other cool options)</a:t>
            </a:r>
          </a:p>
          <a:p>
            <a:endParaRPr lang="en-US" dirty="0"/>
          </a:p>
          <a:p>
            <a:r>
              <a:rPr lang="en-US" dirty="0"/>
              <a:t>Runs it</a:t>
            </a:r>
          </a:p>
          <a:p>
            <a:endParaRPr lang="en-US" dirty="0"/>
          </a:p>
          <a:p>
            <a:r>
              <a:rPr lang="en-US" dirty="0"/>
              <a:t>Counts and locates any Errors that trigger</a:t>
            </a:r>
          </a:p>
          <a:p>
            <a:endParaRPr lang="en-US" dirty="0"/>
          </a:p>
          <a:p>
            <a:r>
              <a:rPr lang="en-US" dirty="0"/>
              <a:t>…that’s basically it.</a:t>
            </a:r>
          </a:p>
        </p:txBody>
      </p:sp>
    </p:spTree>
    <p:extLst>
      <p:ext uri="{BB962C8B-B14F-4D97-AF65-F5344CB8AC3E}">
        <p14:creationId xmlns:p14="http://schemas.microsoft.com/office/powerpoint/2010/main" val="2065090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Basic test type 1: Does it do what you say?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504753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"""Calculate a weighted mean of data items.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answer for simple weighted mean.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51944-C131-284B-AF51-BE7A38B20B87}"/>
              </a:ext>
            </a:extLst>
          </p:cNvPr>
          <p:cNvSpPr txBox="1"/>
          <p:nvPr/>
        </p:nvSpPr>
        <p:spPr>
          <a:xfrm>
            <a:off x="667658" y="1466268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</a:t>
            </a:r>
            <a:r>
              <a:rPr lang="en-US" i="1" dirty="0" err="1"/>
              <a:t>func</a:t>
            </a:r>
            <a:r>
              <a:rPr lang="en-US" i="1" dirty="0"/>
              <a:t>(s) you want to test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87C7A3-1C6D-0F47-8162-1BA6C2B9CC5A}"/>
              </a:ext>
            </a:extLst>
          </p:cNvPr>
          <p:cNvCxnSpPr>
            <a:cxnSpLocks/>
          </p:cNvCxnSpPr>
          <p:nvPr/>
        </p:nvCxnSpPr>
        <p:spPr>
          <a:xfrm>
            <a:off x="3606800" y="1672169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weighted_mean.py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DEDEF9-E664-6240-859A-B594158BD7B3}"/>
              </a:ext>
            </a:extLst>
          </p:cNvPr>
          <p:cNvSpPr txBox="1"/>
          <p:nvPr/>
        </p:nvSpPr>
        <p:spPr>
          <a:xfrm>
            <a:off x="244929" y="3811350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Testing function called ”test_...”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A761676-2A08-C74F-BE31-7E5FEA313B05}"/>
              </a:ext>
            </a:extLst>
          </p:cNvPr>
          <p:cNvCxnSpPr>
            <a:cxnSpLocks/>
          </p:cNvCxnSpPr>
          <p:nvPr/>
        </p:nvCxnSpPr>
        <p:spPr>
          <a:xfrm>
            <a:off x="3584851" y="4001214"/>
            <a:ext cx="1695161" cy="179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E971BA8-FAEA-5347-B943-483F939345C5}"/>
              </a:ext>
            </a:extLst>
          </p:cNvPr>
          <p:cNvSpPr txBox="1"/>
          <p:nvPr/>
        </p:nvSpPr>
        <p:spPr>
          <a:xfrm>
            <a:off x="1087592" y="3346587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No arguments needed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E25099-941B-594E-83F3-420235D76EF4}"/>
              </a:ext>
            </a:extLst>
          </p:cNvPr>
          <p:cNvCxnSpPr>
            <a:cxnSpLocks/>
          </p:cNvCxnSpPr>
          <p:nvPr/>
        </p:nvCxnSpPr>
        <p:spPr>
          <a:xfrm>
            <a:off x="4308751" y="3586514"/>
            <a:ext cx="3349349" cy="561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4038EE3-9E31-2F4F-B3BD-46B427D480FE}"/>
              </a:ext>
            </a:extLst>
          </p:cNvPr>
          <p:cNvSpPr txBox="1"/>
          <p:nvPr/>
        </p:nvSpPr>
        <p:spPr>
          <a:xfrm>
            <a:off x="1197754" y="4517381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Very simple input data…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7E2E1AF-A9DA-EA4E-AD33-855845179D90}"/>
              </a:ext>
            </a:extLst>
          </p:cNvPr>
          <p:cNvCxnSpPr>
            <a:cxnSpLocks/>
          </p:cNvCxnSpPr>
          <p:nvPr/>
        </p:nvCxnSpPr>
        <p:spPr>
          <a:xfrm>
            <a:off x="4572000" y="4783234"/>
            <a:ext cx="1049475" cy="1148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DD642C3-B91A-A541-B37B-F70D02811D9F}"/>
              </a:ext>
            </a:extLst>
          </p:cNvPr>
          <p:cNvSpPr txBox="1"/>
          <p:nvPr/>
        </p:nvSpPr>
        <p:spPr>
          <a:xfrm>
            <a:off x="1197754" y="4855129"/>
            <a:ext cx="3221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…such that you can work out by hand what the correct answer is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DE21290-8D6F-AA4B-8797-5DABC8388818}"/>
              </a:ext>
            </a:extLst>
          </p:cNvPr>
          <p:cNvCxnSpPr>
            <a:cxnSpLocks/>
          </p:cNvCxnSpPr>
          <p:nvPr/>
        </p:nvCxnSpPr>
        <p:spPr>
          <a:xfrm>
            <a:off x="4572000" y="5225932"/>
            <a:ext cx="1049475" cy="433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ECA2A90-0880-4F44-B182-6F5D967AA28C}"/>
              </a:ext>
            </a:extLst>
          </p:cNvPr>
          <p:cNvSpPr txBox="1"/>
          <p:nvPr/>
        </p:nvSpPr>
        <p:spPr>
          <a:xfrm>
            <a:off x="1127398" y="5800608"/>
            <a:ext cx="3221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Assert statement that will fail if the answer is wrong</a:t>
            </a:r>
          </a:p>
          <a:p>
            <a:pPr algn="r"/>
            <a:r>
              <a:rPr lang="en-US" i="1" dirty="0"/>
              <a:t>(avoid “==“ for floats!)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80F1795-815A-4348-A667-2D262B30ADA6}"/>
              </a:ext>
            </a:extLst>
          </p:cNvPr>
          <p:cNvCxnSpPr>
            <a:cxnSpLocks/>
          </p:cNvCxnSpPr>
          <p:nvPr/>
        </p:nvCxnSpPr>
        <p:spPr>
          <a:xfrm>
            <a:off x="4432431" y="6123773"/>
            <a:ext cx="1189044" cy="195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61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0" grpId="0"/>
      <p:bldP spid="26" grpId="0"/>
      <p:bldP spid="30" grpId="0"/>
      <p:bldP spid="33" grpId="0"/>
      <p:bldP spid="3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648503-3609-9F4D-BCD9-36896D794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033" y="486832"/>
            <a:ext cx="9372600" cy="37465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09C3BD-9819-E349-9B8D-D2065B90C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4233332"/>
            <a:ext cx="9889067" cy="2328105"/>
          </a:xfrm>
        </p:spPr>
        <p:txBody>
          <a:bodyPr>
            <a:normAutofit/>
          </a:bodyPr>
          <a:lstStyle/>
          <a:p>
            <a:r>
              <a:rPr lang="en-US" dirty="0" err="1"/>
              <a:t>pytest</a:t>
            </a:r>
            <a:r>
              <a:rPr lang="en-US" dirty="0"/>
              <a:t> can’t find this automatically</a:t>
            </a:r>
          </a:p>
          <a:p>
            <a:endParaRPr lang="en-US" dirty="0"/>
          </a:p>
          <a:p>
            <a:r>
              <a:rPr lang="en-US" dirty="0"/>
              <a:t>But you can tell it where: </a:t>
            </a:r>
            <a:r>
              <a:rPr lang="en-US" dirty="0" err="1">
                <a:latin typeface="Courier" pitchFamily="2" charset="0"/>
              </a:rPr>
              <a:t>pytest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 err="1">
                <a:latin typeface="Courier" pitchFamily="2" charset="0"/>
              </a:rPr>
              <a:t>weighted_means.py</a:t>
            </a: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171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Basic test type 2: What happens in special cases?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define </a:t>
            </a:r>
            <a:r>
              <a:rPr lang="en-US" sz="1400" dirty="0" err="1">
                <a:latin typeface="Courier" pitchFamily="2" charset="0"/>
              </a:rPr>
              <a:t>func</a:t>
            </a:r>
            <a:r>
              <a:rPr lang="en-US" sz="1400" dirty="0">
                <a:latin typeface="Courier" pitchFamily="2" charset="0"/>
              </a:rPr>
              <a:t> again here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    ...</a:t>
            </a:r>
          </a:p>
          <a:p>
            <a:r>
              <a:rPr lang="en-US" sz="1400" dirty="0">
                <a:latin typeface="Courier" pitchFamily="2" charset="0"/>
              </a:rPr>
              <a:t># more than one test is fine in a file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[1., 2., 3.]</a:t>
            </a:r>
          </a:p>
          <a:p>
            <a:r>
              <a:rPr lang="en-US" sz="1400" dirty="0">
                <a:latin typeface="Courier" pitchFamily="2" charset="0"/>
              </a:rPr>
              <a:t>    data2 = [2., 3., 4.]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weighted_mean2.py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891022-10D6-FB45-9226-596DECFB2BC6}"/>
              </a:ext>
            </a:extLst>
          </p:cNvPr>
          <p:cNvSpPr txBox="1"/>
          <p:nvPr/>
        </p:nvSpPr>
        <p:spPr>
          <a:xfrm>
            <a:off x="752324" y="3418630"/>
            <a:ext cx="2814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Checking that it’s also OK to supply lists, not arrays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4877E22-979D-7D4F-9303-5EF66FE6E713}"/>
              </a:ext>
            </a:extLst>
          </p:cNvPr>
          <p:cNvCxnSpPr>
            <a:cxnSpLocks/>
          </p:cNvCxnSpPr>
          <p:nvPr/>
        </p:nvCxnSpPr>
        <p:spPr>
          <a:xfrm>
            <a:off x="3911600" y="3754973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70868FF-2F32-F44E-866C-B5FFB2B31A19}"/>
              </a:ext>
            </a:extLst>
          </p:cNvPr>
          <p:cNvSpPr txBox="1"/>
          <p:nvPr/>
        </p:nvSpPr>
        <p:spPr>
          <a:xfrm>
            <a:off x="368642" y="4976496"/>
            <a:ext cx="322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This will pass as before if it was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B0F3F18-771B-B74D-A493-2BC1AB6EF583}"/>
              </a:ext>
            </a:extLst>
          </p:cNvPr>
          <p:cNvCxnSpPr>
            <a:cxnSpLocks/>
          </p:cNvCxnSpPr>
          <p:nvPr/>
        </p:nvCxnSpPr>
        <p:spPr>
          <a:xfrm>
            <a:off x="3938242" y="5312839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49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all love a good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78518" cy="4351338"/>
          </a:xfrm>
        </p:spPr>
        <p:txBody>
          <a:bodyPr/>
          <a:lstStyle/>
          <a:p>
            <a:r>
              <a:rPr lang="en-US" dirty="0"/>
              <a:t>Stream </a:t>
            </a:r>
            <a:r>
              <a:rPr lang="en-US"/>
              <a:t>of consciousness</a:t>
            </a:r>
          </a:p>
          <a:p>
            <a:r>
              <a:rPr lang="en-US"/>
              <a:t>Fas</a:t>
            </a:r>
            <a:r>
              <a:rPr lang="en-US" dirty="0"/>
              <a:t>t</a:t>
            </a:r>
            <a:endParaRPr lang="en-US"/>
          </a:p>
          <a:p>
            <a:r>
              <a:rPr lang="en-US"/>
              <a:t>Repetitive </a:t>
            </a:r>
            <a:r>
              <a:rPr lang="en-US" dirty="0"/>
              <a:t>(copy/paste); increased chance of errors</a:t>
            </a:r>
          </a:p>
          <a:p>
            <a:r>
              <a:rPr lang="en-US" dirty="0"/>
              <a:t>Iterative changes become a nightmare</a:t>
            </a:r>
          </a:p>
          <a:p>
            <a:r>
              <a:rPr lang="en-US" dirty="0"/>
              <a:t>Logic only clear if you read the whole thing (if then)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D5178F-FB20-1344-9372-D4CF3E876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8291" y="659877"/>
            <a:ext cx="4644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622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FEAEDE-2F3B-3647-809A-8F0B6A928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1997" y="-323184"/>
            <a:ext cx="8534402" cy="79446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F5644C-8555-E447-9DF0-06D99A46DBF5}"/>
              </a:ext>
            </a:extLst>
          </p:cNvPr>
          <p:cNvSpPr txBox="1"/>
          <p:nvPr/>
        </p:nvSpPr>
        <p:spPr>
          <a:xfrm>
            <a:off x="7256" y="1420493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1</a:t>
            </a:r>
            <a:r>
              <a:rPr lang="en-US" i="1" baseline="30000" dirty="0"/>
              <a:t>st</a:t>
            </a:r>
            <a:r>
              <a:rPr lang="en-US" i="1" dirty="0"/>
              <a:t> passes; 2</a:t>
            </a:r>
            <a:r>
              <a:rPr lang="en-US" i="1" baseline="30000" dirty="0"/>
              <a:t>nd</a:t>
            </a:r>
            <a:r>
              <a:rPr lang="en-US" i="1" dirty="0"/>
              <a:t> fails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E868403-0AA2-FB41-A8DB-A46153F18E25}"/>
              </a:ext>
            </a:extLst>
          </p:cNvPr>
          <p:cNvCxnSpPr>
            <a:cxnSpLocks/>
          </p:cNvCxnSpPr>
          <p:nvPr/>
        </p:nvCxnSpPr>
        <p:spPr>
          <a:xfrm>
            <a:off x="2822015" y="1588146"/>
            <a:ext cx="1004917" cy="17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4E8AA-1CE0-2544-88E4-49096EEF68AC}"/>
              </a:ext>
            </a:extLst>
          </p:cNvPr>
          <p:cNvSpPr txBox="1"/>
          <p:nvPr/>
        </p:nvSpPr>
        <p:spPr>
          <a:xfrm>
            <a:off x="125789" y="1789825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This test was the culprit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D399745-467A-DA4B-AC85-E6D689BDC5CC}"/>
              </a:ext>
            </a:extLst>
          </p:cNvPr>
          <p:cNvCxnSpPr>
            <a:cxnSpLocks/>
          </p:cNvCxnSpPr>
          <p:nvPr/>
        </p:nvCxnSpPr>
        <p:spPr>
          <a:xfrm>
            <a:off x="2940548" y="1986157"/>
            <a:ext cx="3544917" cy="96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D48548E-8BFD-A649-8791-B914E1195807}"/>
              </a:ext>
            </a:extLst>
          </p:cNvPr>
          <p:cNvSpPr txBox="1"/>
          <p:nvPr/>
        </p:nvSpPr>
        <p:spPr>
          <a:xfrm>
            <a:off x="7256" y="2967557"/>
            <a:ext cx="2978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fail was on this line, #35 in the file </a:t>
            </a:r>
            <a:r>
              <a:rPr lang="en-US" i="1" dirty="0" err="1"/>
              <a:t>weighted_mean.py</a:t>
            </a:r>
            <a:endParaRPr lang="en-US" i="1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59DE790-F479-514B-8C60-05A5370FDFEB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985805" y="3290723"/>
            <a:ext cx="841127" cy="41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8A2651-F7C4-A24B-8ACC-ABFE7D2C8EA1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985805" y="3290723"/>
            <a:ext cx="841127" cy="722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F775B93-960D-F048-9F98-5FB6F923E722}"/>
              </a:ext>
            </a:extLst>
          </p:cNvPr>
          <p:cNvSpPr txBox="1"/>
          <p:nvPr/>
        </p:nvSpPr>
        <p:spPr>
          <a:xfrm>
            <a:off x="355600" y="3836991"/>
            <a:ext cx="26668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problem actually happened in this other </a:t>
            </a:r>
            <a:r>
              <a:rPr lang="en-US" i="1" dirty="0" err="1"/>
              <a:t>func</a:t>
            </a:r>
            <a:r>
              <a:rPr lang="en-US" i="1" dirty="0"/>
              <a:t> in the code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4D8262B-915E-204B-A8D4-96F5363095B2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022442" y="4298656"/>
            <a:ext cx="1092358" cy="527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78D0B14-33E2-1242-91AF-F11253B7EC20}"/>
              </a:ext>
            </a:extLst>
          </p:cNvPr>
          <p:cNvSpPr txBox="1"/>
          <p:nvPr/>
        </p:nvSpPr>
        <p:spPr>
          <a:xfrm>
            <a:off x="-186267" y="5934670"/>
            <a:ext cx="3008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source </a:t>
            </a:r>
            <a:r>
              <a:rPr lang="en-US" i="1" dirty="0" err="1"/>
              <a:t>func</a:t>
            </a:r>
            <a:r>
              <a:rPr lang="en-US" i="1" dirty="0"/>
              <a:t> was in </a:t>
            </a:r>
            <a:r>
              <a:rPr lang="en-US" i="1" dirty="0" err="1"/>
              <a:t>weighted_mean.py</a:t>
            </a:r>
            <a:r>
              <a:rPr lang="en-US" i="1" dirty="0"/>
              <a:t>, and the Error was raised at ln 8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6990EE-B502-7648-B880-9704729BCDB1}"/>
              </a:ext>
            </a:extLst>
          </p:cNvPr>
          <p:cNvCxnSpPr>
            <a:cxnSpLocks/>
          </p:cNvCxnSpPr>
          <p:nvPr/>
        </p:nvCxnSpPr>
        <p:spPr>
          <a:xfrm flipV="1">
            <a:off x="2836171" y="6299200"/>
            <a:ext cx="1041562" cy="97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B999FE2-D0CC-1142-B87E-F7D916D68689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822014" y="5552081"/>
            <a:ext cx="1055719" cy="844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AD4154F-5B33-F649-8D5D-998FE8D5BE63}"/>
              </a:ext>
            </a:extLst>
          </p:cNvPr>
          <p:cNvSpPr txBox="1"/>
          <p:nvPr/>
        </p:nvSpPr>
        <p:spPr>
          <a:xfrm>
            <a:off x="-172110" y="5103403"/>
            <a:ext cx="3008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Error was a </a:t>
            </a:r>
            <a:r>
              <a:rPr lang="en-US" i="1" dirty="0" err="1"/>
              <a:t>TypeError</a:t>
            </a:r>
            <a:endParaRPr lang="en-US" i="1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6BD735C-4F75-A34C-A3B5-6758E28D1FDD}"/>
              </a:ext>
            </a:extLst>
          </p:cNvPr>
          <p:cNvCxnSpPr>
            <a:cxnSpLocks/>
          </p:cNvCxnSpPr>
          <p:nvPr/>
        </p:nvCxnSpPr>
        <p:spPr>
          <a:xfrm>
            <a:off x="2985805" y="5298928"/>
            <a:ext cx="1552328" cy="675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40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  <p:bldP spid="20" grpId="0"/>
      <p:bldP spid="23" grpId="0"/>
      <p:bldP spid="3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It’s fine to have a known Error: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pytest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define </a:t>
            </a:r>
            <a:r>
              <a:rPr lang="en-US" sz="1400" dirty="0" err="1">
                <a:latin typeface="Courier" pitchFamily="2" charset="0"/>
              </a:rPr>
              <a:t>func</a:t>
            </a:r>
            <a:r>
              <a:rPr lang="en-US" sz="1400" dirty="0">
                <a:latin typeface="Courier" pitchFamily="2" charset="0"/>
              </a:rPr>
              <a:t> again here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    ...</a:t>
            </a:r>
          </a:p>
          <a:p>
            <a:r>
              <a:rPr lang="en-US" sz="1400" dirty="0">
                <a:latin typeface="Courier" pitchFamily="2" charset="0"/>
              </a:rPr>
              <a:t># more than one test is fine in a file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[1., 2., 3.]</a:t>
            </a:r>
          </a:p>
          <a:p>
            <a:r>
              <a:rPr lang="en-US" sz="1400" dirty="0">
                <a:latin typeface="Courier" pitchFamily="2" charset="0"/>
              </a:rPr>
              <a:t>    data2 = [2., 3., 4.]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with </a:t>
            </a:r>
            <a:r>
              <a:rPr lang="en-US" sz="1400" dirty="0" err="1">
                <a:latin typeface="Courier" pitchFamily="2" charset="0"/>
              </a:rPr>
              <a:t>pytest.raises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TypeError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weighted_mean2.py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70868FF-2F32-F44E-866C-B5FFB2B31A19}"/>
              </a:ext>
            </a:extLst>
          </p:cNvPr>
          <p:cNvSpPr txBox="1"/>
          <p:nvPr/>
        </p:nvSpPr>
        <p:spPr>
          <a:xfrm>
            <a:off x="713158" y="5899373"/>
            <a:ext cx="3225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Syntax to tell </a:t>
            </a:r>
            <a:r>
              <a:rPr lang="en-US" i="1" dirty="0" err="1"/>
              <a:t>pytest</a:t>
            </a:r>
            <a:r>
              <a:rPr lang="en-US" i="1" dirty="0"/>
              <a:t> a fail will happen here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B0F3F18-771B-B74D-A493-2BC1AB6EF583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3938242" y="5258993"/>
            <a:ext cx="1663483" cy="963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424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Why bother?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1979F4-30F8-6D42-A661-813BF6BDD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3"/>
            <a:ext cx="5388692" cy="5071304"/>
          </a:xfrm>
        </p:spPr>
        <p:txBody>
          <a:bodyPr>
            <a:normAutofit/>
          </a:bodyPr>
          <a:lstStyle/>
          <a:p>
            <a:r>
              <a:rPr lang="en-US" dirty="0"/>
              <a:t>Think about possible risks for later in advance (&amp; modify code to account!)</a:t>
            </a:r>
          </a:p>
          <a:p>
            <a:endParaRPr lang="en-US" dirty="0"/>
          </a:p>
          <a:p>
            <a:r>
              <a:rPr lang="en-US" dirty="0"/>
              <a:t>“Edge” and “corner” cases (e.g., supply zero) – what should happen?</a:t>
            </a:r>
          </a:p>
          <a:p>
            <a:endParaRPr lang="en-US" dirty="0"/>
          </a:p>
          <a:p>
            <a:r>
              <a:rPr lang="en-US" dirty="0"/>
              <a:t>Vital if other users!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892432-1B30-2C46-AC7E-2613AFC05DCE}"/>
              </a:ext>
            </a:extLst>
          </p:cNvPr>
          <p:cNvSpPr txBox="1"/>
          <p:nvPr/>
        </p:nvSpPr>
        <p:spPr>
          <a:xfrm>
            <a:off x="6125974" y="1819901"/>
            <a:ext cx="5666717" cy="332398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pytest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...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test_weighted_mean_zeros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0.</a:t>
            </a:r>
          </a:p>
          <a:p>
            <a:r>
              <a:rPr lang="en-US" sz="1400" dirty="0">
                <a:latin typeface="Courier" pitchFamily="2" charset="0"/>
              </a:rPr>
              <a:t>    w2 = 0.</a:t>
            </a:r>
          </a:p>
          <a:p>
            <a:r>
              <a:rPr lang="en-US" sz="1400" dirty="0">
                <a:latin typeface="Courier" pitchFamily="2" charset="0"/>
              </a:rPr>
              <a:t>    with </a:t>
            </a:r>
            <a:r>
              <a:rPr lang="en-US" sz="1400" dirty="0" err="1">
                <a:latin typeface="Courier" pitchFamily="2" charset="0"/>
              </a:rPr>
              <a:t>pytest.raises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ZeroDivisionError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AEDDD4-E85E-3045-B6C5-A562BB6FF124}"/>
              </a:ext>
            </a:extLst>
          </p:cNvPr>
          <p:cNvSpPr txBox="1"/>
          <p:nvPr/>
        </p:nvSpPr>
        <p:spPr>
          <a:xfrm>
            <a:off x="5862562" y="5866938"/>
            <a:ext cx="59532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This test actually fails! </a:t>
            </a:r>
            <a:r>
              <a:rPr lang="en-US" i="1" dirty="0" err="1"/>
              <a:t>numpy</a:t>
            </a:r>
            <a:r>
              <a:rPr lang="en-US" i="1" dirty="0"/>
              <a:t> treats a divide-by-zero as a </a:t>
            </a:r>
            <a:r>
              <a:rPr lang="en-US" b="1" i="1" dirty="0"/>
              <a:t>warning</a:t>
            </a:r>
            <a:r>
              <a:rPr lang="en-US" i="1" dirty="0"/>
              <a:t>, not an Error. But this test would be fine if data1 and data2 were floats, as pure Python treats them as Errors (!)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3499DC4-5CB7-5C41-A385-90C1A09D052F}"/>
              </a:ext>
            </a:extLst>
          </p:cNvPr>
          <p:cNvCxnSpPr>
            <a:cxnSpLocks/>
          </p:cNvCxnSpPr>
          <p:nvPr/>
        </p:nvCxnSpPr>
        <p:spPr>
          <a:xfrm flipH="1" flipV="1">
            <a:off x="7375169" y="4910667"/>
            <a:ext cx="194031" cy="961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98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Cleaning 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823693" y="23109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from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import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answer for simple weighted mean.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...  # and so 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1" y="1325563"/>
            <a:ext cx="11247625" cy="520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Code and tests in same file gets ugly - so make a tests file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A57FB-70CB-6342-A8A8-D46B3737D7B8}"/>
              </a:ext>
            </a:extLst>
          </p:cNvPr>
          <p:cNvSpPr txBox="1"/>
          <p:nvPr/>
        </p:nvSpPr>
        <p:spPr>
          <a:xfrm>
            <a:off x="5840626" y="1876751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test_weighted_mean.py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233179-38E8-1F48-A5A0-3681A555B34D}"/>
              </a:ext>
            </a:extLst>
          </p:cNvPr>
          <p:cNvSpPr txBox="1"/>
          <p:nvPr/>
        </p:nvSpPr>
        <p:spPr>
          <a:xfrm>
            <a:off x="1168401" y="1876751"/>
            <a:ext cx="354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if file is called “test_...” </a:t>
            </a:r>
            <a:r>
              <a:rPr lang="en-US" i="1" dirty="0" err="1"/>
              <a:t>pytest</a:t>
            </a:r>
            <a:r>
              <a:rPr lang="en-US" i="1" dirty="0"/>
              <a:t> can find it automatically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C3975E7-74BE-1D46-A3A8-1AC207A7C579}"/>
              </a:ext>
            </a:extLst>
          </p:cNvPr>
          <p:cNvCxnSpPr>
            <a:cxnSpLocks/>
          </p:cNvCxnSpPr>
          <p:nvPr/>
        </p:nvCxnSpPr>
        <p:spPr>
          <a:xfrm>
            <a:off x="4752415" y="2061337"/>
            <a:ext cx="1004917" cy="17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1AFF6F5-ECC5-3449-9CDD-382673D2634A}"/>
              </a:ext>
            </a:extLst>
          </p:cNvPr>
          <p:cNvCxnSpPr>
            <a:cxnSpLocks/>
          </p:cNvCxnSpPr>
          <p:nvPr/>
        </p:nvCxnSpPr>
        <p:spPr>
          <a:xfrm flipV="1">
            <a:off x="4710769" y="2651126"/>
            <a:ext cx="1058921" cy="125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7A2AD29-F061-6D48-8571-BA42AA67E33F}"/>
              </a:ext>
            </a:extLst>
          </p:cNvPr>
          <p:cNvSpPr txBox="1"/>
          <p:nvPr/>
        </p:nvSpPr>
        <p:spPr>
          <a:xfrm>
            <a:off x="880534" y="2563626"/>
            <a:ext cx="3762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Import the </a:t>
            </a:r>
            <a:r>
              <a:rPr lang="en-US" i="1" dirty="0" err="1"/>
              <a:t>func</a:t>
            </a:r>
            <a:r>
              <a:rPr lang="en-US" i="1" dirty="0"/>
              <a:t> to test from the other file (called </a:t>
            </a:r>
            <a:r>
              <a:rPr lang="en-US" i="1" dirty="0" err="1"/>
              <a:t>weighted_mean.py</a:t>
            </a:r>
            <a:r>
              <a:rPr lang="en-US" i="1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B64092-F9A2-9349-8FEA-EAFD6396C9FE}"/>
              </a:ext>
            </a:extLst>
          </p:cNvPr>
          <p:cNvSpPr txBox="1"/>
          <p:nvPr/>
        </p:nvSpPr>
        <p:spPr>
          <a:xfrm>
            <a:off x="254000" y="3372744"/>
            <a:ext cx="4724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ASIDE: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Tests </a:t>
            </a:r>
            <a:r>
              <a:rPr lang="en-US" sz="2000" i="1" dirty="0"/>
              <a:t>can</a:t>
            </a:r>
            <a:r>
              <a:rPr lang="en-US" sz="2000" dirty="0"/>
              <a:t> be in other folders to the main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…but you have to tell Python that all the code goes together (a “package”) before the imports will work properly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Do this by putting an (empty!) text file called “__init__.</a:t>
            </a:r>
            <a:r>
              <a:rPr lang="en-US" sz="2000" dirty="0" err="1"/>
              <a:t>py</a:t>
            </a:r>
            <a:r>
              <a:rPr lang="en-US" sz="2000" dirty="0"/>
              <a:t>” in every folder and subfolder that has relevant code in it</a:t>
            </a:r>
          </a:p>
        </p:txBody>
      </p:sp>
    </p:spTree>
    <p:extLst>
      <p:ext uri="{BB962C8B-B14F-4D97-AF65-F5344CB8AC3E}">
        <p14:creationId xmlns:p14="http://schemas.microsoft.com/office/powerpoint/2010/main" val="783692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0D670A-465C-7E4F-B2FC-C0A775FAF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032" y="-304800"/>
            <a:ext cx="9372600" cy="49911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CF6FDD7-A83C-824F-AB76-519B27EF1732}"/>
              </a:ext>
            </a:extLst>
          </p:cNvPr>
          <p:cNvSpPr txBox="1">
            <a:spLocks/>
          </p:cNvSpPr>
          <p:nvPr/>
        </p:nvSpPr>
        <p:spPr>
          <a:xfrm>
            <a:off x="1066798" y="4242025"/>
            <a:ext cx="9889067" cy="23281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pytest</a:t>
            </a:r>
            <a:r>
              <a:rPr lang="en-US" dirty="0"/>
              <a:t> now finds the tests and runs them automatically</a:t>
            </a:r>
          </a:p>
          <a:p>
            <a:endParaRPr lang="en-US" dirty="0"/>
          </a:p>
          <a:p>
            <a:r>
              <a:rPr lang="en-US" dirty="0"/>
              <a:t>Tests now all pass, but we learn the last triggers a warning (</a:t>
            </a:r>
            <a:r>
              <a:rPr lang="en-US" dirty="0" err="1"/>
              <a:t>numpy</a:t>
            </a:r>
            <a:r>
              <a:rPr lang="en-US" dirty="0"/>
              <a:t> zero </a:t>
            </a:r>
            <a:r>
              <a:rPr lang="en-US" dirty="0" err="1"/>
              <a:t>devision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Prevent by modifying the actual code (e.g. assert w1 &amp; w2 &gt; 0)</a:t>
            </a:r>
          </a:p>
        </p:txBody>
      </p:sp>
    </p:spTree>
    <p:extLst>
      <p:ext uri="{BB962C8B-B14F-4D97-AF65-F5344CB8AC3E}">
        <p14:creationId xmlns:p14="http://schemas.microsoft.com/office/powerpoint/2010/main" val="276940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Better cleaning up: </a:t>
            </a:r>
            <a:r>
              <a:rPr lang="en-US" dirty="0" err="1"/>
              <a:t>doctests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2"/>
            <a:ext cx="11196826" cy="9854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 can write tests right into your docstring, so they become both tests </a:t>
            </a:r>
            <a:r>
              <a:rPr lang="en-US" i="1" dirty="0"/>
              <a:t>and</a:t>
            </a:r>
            <a:r>
              <a:rPr lang="en-US" dirty="0"/>
              <a:t> documentation!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9AC844-59CD-EA4D-B0F6-9A8D97994994}"/>
              </a:ext>
            </a:extLst>
          </p:cNvPr>
          <p:cNvSpPr txBox="1"/>
          <p:nvPr/>
        </p:nvSpPr>
        <p:spPr>
          <a:xfrm>
            <a:off x="5231026" y="2334298"/>
            <a:ext cx="5955958" cy="418576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"""Calculate a weighted mean of data items.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Examples</a:t>
            </a:r>
          </a:p>
          <a:p>
            <a:r>
              <a:rPr lang="en-US" sz="1400" dirty="0">
                <a:latin typeface="Courier" pitchFamily="2" charset="0"/>
              </a:rPr>
              <a:t>    --------</a:t>
            </a:r>
          </a:p>
          <a:p>
            <a:r>
              <a:rPr lang="en-US" sz="1400" dirty="0">
                <a:latin typeface="Courier" pitchFamily="2" charset="0"/>
              </a:rPr>
              <a:t>    &gt;&gt;&gt;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&gt;&gt;&gt;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&gt;&gt;&gt;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&gt;&gt;&gt;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4., 2.)</a:t>
            </a:r>
          </a:p>
          <a:p>
            <a:r>
              <a:rPr lang="en-US" sz="1400" dirty="0">
                <a:latin typeface="Courier" pitchFamily="2" charset="0"/>
              </a:rPr>
              <a:t>    &gt;&gt;&gt;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  <a:p>
            <a:r>
              <a:rPr lang="en-US" sz="1400" dirty="0">
                <a:latin typeface="Courier" pitchFamily="2" charset="0"/>
              </a:rPr>
              <a:t>    True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AA626B-4169-3744-BFCB-B0E0ED5FBA68}"/>
              </a:ext>
            </a:extLst>
          </p:cNvPr>
          <p:cNvSpPr txBox="1"/>
          <p:nvPr/>
        </p:nvSpPr>
        <p:spPr>
          <a:xfrm>
            <a:off x="645425" y="2310967"/>
            <a:ext cx="3225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Declare that some examples will be given (i.e., a </a:t>
            </a:r>
            <a:r>
              <a:rPr lang="en-US" i="1" dirty="0" err="1"/>
              <a:t>doctest</a:t>
            </a:r>
            <a:r>
              <a:rPr lang="en-US" i="1" dirty="0"/>
              <a:t>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95FD4B8-DFB7-C442-B18B-A6B96DB0CAE2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3870509" y="2634133"/>
            <a:ext cx="1802158" cy="975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E6D6094-6C36-A842-9C8C-2723EA46A226}"/>
              </a:ext>
            </a:extLst>
          </p:cNvPr>
          <p:cNvSpPr txBox="1"/>
          <p:nvPr/>
        </p:nvSpPr>
        <p:spPr>
          <a:xfrm>
            <a:off x="24711" y="3138868"/>
            <a:ext cx="3813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“&gt;&gt;&gt; ” declares a line of code entered (note space)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26306A-9458-2A41-AA8C-CACCC0FBF286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838569" y="3462034"/>
            <a:ext cx="1834098" cy="673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6F9042F-D9C6-854E-80AF-0E4464EB19A3}"/>
              </a:ext>
            </a:extLst>
          </p:cNvPr>
          <p:cNvSpPr txBox="1"/>
          <p:nvPr/>
        </p:nvSpPr>
        <p:spPr>
          <a:xfrm>
            <a:off x="139354" y="3960648"/>
            <a:ext cx="38138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Write any outputs on their own line. This is where the test occurs – if any output does not match EXACTLY, including getting output where none is expected, the </a:t>
            </a:r>
            <a:r>
              <a:rPr lang="en-US" i="1" dirty="0" err="1"/>
              <a:t>doctest</a:t>
            </a:r>
            <a:r>
              <a:rPr lang="en-US" i="1" dirty="0"/>
              <a:t> fails here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7923C3-22AD-A846-A071-253966DAA0DA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3953212" y="4699312"/>
            <a:ext cx="1702521" cy="516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064B700-DDC9-EC49-92F4-4B0B8729383A}"/>
              </a:ext>
            </a:extLst>
          </p:cNvPr>
          <p:cNvSpPr txBox="1"/>
          <p:nvPr/>
        </p:nvSpPr>
        <p:spPr>
          <a:xfrm>
            <a:off x="105488" y="5610341"/>
            <a:ext cx="3813858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NB: Python requires an </a:t>
            </a:r>
            <a:r>
              <a:rPr lang="en-US" i="1" dirty="0"/>
              <a:t>exact</a:t>
            </a:r>
            <a:r>
              <a:rPr lang="en-US" dirty="0"/>
              <a:t> match; it thinks of these outputs as strings, so whitespace is also important (copy from console?)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97B3F6F-E618-0541-8EB7-48A27D4FD4B8}"/>
              </a:ext>
            </a:extLst>
          </p:cNvPr>
          <p:cNvSpPr txBox="1"/>
          <p:nvPr/>
        </p:nvSpPr>
        <p:spPr>
          <a:xfrm>
            <a:off x="5231026" y="1897264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weighted_mean_doctest.py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122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7" grpId="0"/>
      <p:bldP spid="24" grpId="0"/>
      <p:bldP spid="2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6C8301-65B7-9545-9324-704725ECA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953" y="2563282"/>
            <a:ext cx="8813800" cy="4610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Better cleaning up: </a:t>
            </a:r>
            <a:r>
              <a:rPr lang="en-US" dirty="0" err="1"/>
              <a:t>doctests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2"/>
            <a:ext cx="11196826" cy="1705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Doctests</a:t>
            </a:r>
            <a:r>
              <a:rPr lang="en-US" dirty="0"/>
              <a:t> are also run with </a:t>
            </a:r>
            <a:r>
              <a:rPr lang="en-US" dirty="0" err="1"/>
              <a:t>pytest</a:t>
            </a:r>
            <a:r>
              <a:rPr lang="en-US" dirty="0"/>
              <a:t>, but you need to add a flag to tell it to do so run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 </a:t>
            </a:r>
            <a:r>
              <a:rPr lang="en-US" dirty="0" err="1">
                <a:latin typeface="Courier" pitchFamily="2" charset="0"/>
              </a:rPr>
              <a:t>pytest</a:t>
            </a:r>
            <a:r>
              <a:rPr lang="en-US" dirty="0">
                <a:latin typeface="Courier" pitchFamily="2" charset="0"/>
              </a:rPr>
              <a:t> –</a:t>
            </a:r>
            <a:r>
              <a:rPr lang="en-US" dirty="0" err="1">
                <a:latin typeface="Courier" pitchFamily="2" charset="0"/>
              </a:rPr>
              <a:t>doctest</a:t>
            </a:r>
            <a:r>
              <a:rPr lang="en-US" dirty="0">
                <a:latin typeface="Courier" pitchFamily="2" charset="0"/>
              </a:rPr>
              <a:t>-modules</a:t>
            </a:r>
          </a:p>
        </p:txBody>
      </p:sp>
    </p:spTree>
    <p:extLst>
      <p:ext uri="{BB962C8B-B14F-4D97-AF65-F5344CB8AC3E}">
        <p14:creationId xmlns:p14="http://schemas.microsoft.com/office/powerpoint/2010/main" val="21381190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99AA87D-1005-1D4A-A416-90BC7F50F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1765" y="1341041"/>
            <a:ext cx="4678286" cy="5056101"/>
          </a:xfrm>
        </p:spPr>
        <p:txBody>
          <a:bodyPr>
            <a:normAutofit/>
          </a:bodyPr>
          <a:lstStyle/>
          <a:p>
            <a:r>
              <a:rPr lang="en-US" dirty="0"/>
              <a:t>Testing is only possible with functions</a:t>
            </a:r>
          </a:p>
          <a:p>
            <a:endParaRPr lang="en-US" dirty="0"/>
          </a:p>
          <a:p>
            <a:r>
              <a:rPr lang="en-US" dirty="0"/>
              <a:t>A combined approach is a good idea: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Doctests</a:t>
            </a:r>
            <a:r>
              <a:rPr lang="en-US" dirty="0"/>
              <a:t> for key functionality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“Unit tests” (in a separate file?) for everything else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Any tests are better than none!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9709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1: coverage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180721-F93E-7948-B89C-E4B8C72FD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2745316"/>
            <a:ext cx="9372600" cy="49911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10515600" cy="4351338"/>
          </a:xfrm>
        </p:spPr>
        <p:txBody>
          <a:bodyPr/>
          <a:lstStyle/>
          <a:p>
            <a:r>
              <a:rPr lang="en-US" dirty="0"/>
              <a:t>If you </a:t>
            </a:r>
            <a:r>
              <a:rPr lang="en-US" dirty="0">
                <a:latin typeface="Courier" pitchFamily="2" charset="0"/>
              </a:rPr>
              <a:t>install </a:t>
            </a:r>
            <a:r>
              <a:rPr lang="en-US" dirty="0" err="1">
                <a:latin typeface="Courier" pitchFamily="2" charset="0"/>
              </a:rPr>
              <a:t>pytest-cov</a:t>
            </a:r>
            <a:r>
              <a:rPr lang="en-US" dirty="0"/>
              <a:t>, you gain functionality to see how much of your code has tests (excl. comments etc.):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    </a:t>
            </a:r>
            <a:r>
              <a:rPr lang="en-GB" sz="2000" dirty="0" err="1">
                <a:latin typeface="Courier" pitchFamily="2" charset="0"/>
              </a:rPr>
              <a:t>pytest</a:t>
            </a:r>
            <a:r>
              <a:rPr lang="en-GB" sz="2000" dirty="0">
                <a:latin typeface="Courier" pitchFamily="2" charset="0"/>
              </a:rPr>
              <a:t> --</a:t>
            </a:r>
            <a:r>
              <a:rPr lang="en-GB" sz="2000" dirty="0" err="1">
                <a:latin typeface="Courier" pitchFamily="2" charset="0"/>
              </a:rPr>
              <a:t>doctest</a:t>
            </a:r>
            <a:r>
              <a:rPr lang="en-GB" sz="2000" dirty="0">
                <a:latin typeface="Courier" pitchFamily="2" charset="0"/>
              </a:rPr>
              <a:t>-modules --</a:t>
            </a:r>
            <a:r>
              <a:rPr lang="en-GB" sz="2000" dirty="0" err="1">
                <a:latin typeface="Courier" pitchFamily="2" charset="0"/>
              </a:rPr>
              <a:t>cov</a:t>
            </a:r>
            <a:r>
              <a:rPr lang="en-GB" sz="2000" dirty="0">
                <a:latin typeface="Courier" pitchFamily="2" charset="0"/>
              </a:rPr>
              <a:t>-report term-missing --</a:t>
            </a:r>
            <a:r>
              <a:rPr lang="en-GB" sz="2000" dirty="0" err="1">
                <a:latin typeface="Courier" pitchFamily="2" charset="0"/>
              </a:rPr>
              <a:t>cov</a:t>
            </a:r>
            <a:r>
              <a:rPr lang="en-GB" sz="2000" dirty="0">
                <a:latin typeface="Courier" pitchFamily="2" charset="0"/>
              </a:rPr>
              <a:t>=.</a:t>
            </a:r>
            <a:endParaRPr lang="en-US" sz="2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013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2: __name__ == “__main__”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6341533" cy="496464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You can end a file that just declares functions with this</a:t>
            </a:r>
          </a:p>
          <a:p>
            <a:endParaRPr lang="en-GB" dirty="0"/>
          </a:p>
          <a:p>
            <a:r>
              <a:rPr lang="en-GB" dirty="0"/>
              <a:t>If you run the file like a script, whatever is in the if statement gets called</a:t>
            </a:r>
          </a:p>
          <a:p>
            <a:endParaRPr lang="en-GB" dirty="0"/>
          </a:p>
          <a:p>
            <a:r>
              <a:rPr lang="en-GB" dirty="0"/>
              <a:t>If you just import from the file, nothing else happens</a:t>
            </a:r>
          </a:p>
          <a:p>
            <a:endParaRPr lang="en-GB" dirty="0"/>
          </a:p>
          <a:p>
            <a:r>
              <a:rPr lang="en-GB" dirty="0"/>
              <a:t>Useful for e.g. running a certain test in a test file manually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A4FBB-D952-F747-9576-85017D88E510}"/>
              </a:ext>
            </a:extLst>
          </p:cNvPr>
          <p:cNvSpPr txBox="1"/>
          <p:nvPr/>
        </p:nvSpPr>
        <p:spPr>
          <a:xfrm>
            <a:off x="7535333" y="2310968"/>
            <a:ext cx="4244318" cy="224676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func1():</a:t>
            </a:r>
          </a:p>
          <a:p>
            <a:r>
              <a:rPr lang="en-US" sz="1400" dirty="0">
                <a:latin typeface="Courier" pitchFamily="2" charset="0"/>
              </a:rPr>
              <a:t>    print(“1”)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print(“2”)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if __name__ == “__main__”:</a:t>
            </a:r>
          </a:p>
          <a:p>
            <a:r>
              <a:rPr lang="en-US" sz="1400" dirty="0">
                <a:latin typeface="Courier" pitchFamily="2" charset="0"/>
              </a:rPr>
              <a:t>    func1()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93CF2-DFC2-834B-9DB8-144E6EDC0DEF}"/>
              </a:ext>
            </a:extLst>
          </p:cNvPr>
          <p:cNvSpPr txBox="1"/>
          <p:nvPr/>
        </p:nvSpPr>
        <p:spPr>
          <a:xfrm>
            <a:off x="7535333" y="1908863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myfuncs.py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2407948-7073-B246-BA3D-5F6E7CD9C73D}"/>
              </a:ext>
            </a:extLst>
          </p:cNvPr>
          <p:cNvCxnSpPr>
            <a:cxnSpLocks/>
          </p:cNvCxnSpPr>
          <p:nvPr/>
        </p:nvCxnSpPr>
        <p:spPr>
          <a:xfrm>
            <a:off x="4008966" y="2278195"/>
            <a:ext cx="3526367" cy="1877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346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D5178F-FB20-1344-9372-D4CF3E876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614" y="659877"/>
            <a:ext cx="4644301" cy="68580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C2DDD67-9131-274D-92BF-2067E2AD5C95}"/>
              </a:ext>
            </a:extLst>
          </p:cNvPr>
          <p:cNvCxnSpPr>
            <a:cxnSpLocks/>
          </p:cNvCxnSpPr>
          <p:nvPr/>
        </p:nvCxnSpPr>
        <p:spPr>
          <a:xfrm flipH="1">
            <a:off x="6859668" y="659876"/>
            <a:ext cx="2148408" cy="138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80B67EB-A23D-414C-AFC2-6FA3CD805015}"/>
              </a:ext>
            </a:extLst>
          </p:cNvPr>
          <p:cNvSpPr txBox="1"/>
          <p:nvPr/>
        </p:nvSpPr>
        <p:spPr>
          <a:xfrm>
            <a:off x="9119286" y="336711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 description of what this actually does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194EEC-7FC5-4149-AB04-EC536294E3AA}"/>
              </a:ext>
            </a:extLst>
          </p:cNvPr>
          <p:cNvSpPr txBox="1"/>
          <p:nvPr/>
        </p:nvSpPr>
        <p:spPr>
          <a:xfrm>
            <a:off x="247118" y="475211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Random bits copied out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DF53BC9-D7A7-AD4A-81E2-22680A113F1B}"/>
              </a:ext>
            </a:extLst>
          </p:cNvPr>
          <p:cNvCxnSpPr>
            <a:cxnSpLocks/>
          </p:cNvCxnSpPr>
          <p:nvPr/>
        </p:nvCxnSpPr>
        <p:spPr>
          <a:xfrm>
            <a:off x="2574460" y="819221"/>
            <a:ext cx="1453843" cy="329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FFB51E-45AA-0A43-A881-D2A6ED638619}"/>
              </a:ext>
            </a:extLst>
          </p:cNvPr>
          <p:cNvSpPr txBox="1"/>
          <p:nvPr/>
        </p:nvSpPr>
        <p:spPr>
          <a:xfrm>
            <a:off x="8715616" y="2002480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Minimal (cryptic) annotation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8DB7ADF-1733-2B4B-A9C4-A76CB6CE0DB5}"/>
              </a:ext>
            </a:extLst>
          </p:cNvPr>
          <p:cNvCxnSpPr>
            <a:cxnSpLocks/>
          </p:cNvCxnSpPr>
          <p:nvPr/>
        </p:nvCxnSpPr>
        <p:spPr>
          <a:xfrm flipH="1" flipV="1">
            <a:off x="5115698" y="2047268"/>
            <a:ext cx="3484605" cy="139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1FFF952-40BD-1C4B-94E5-3AE2A63498F3}"/>
              </a:ext>
            </a:extLst>
          </p:cNvPr>
          <p:cNvCxnSpPr>
            <a:cxnSpLocks/>
          </p:cNvCxnSpPr>
          <p:nvPr/>
        </p:nvCxnSpPr>
        <p:spPr>
          <a:xfrm flipH="1">
            <a:off x="6758685" y="2965622"/>
            <a:ext cx="2184256" cy="32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218BD82-9A86-2B48-90F2-3E048FBCF99C}"/>
              </a:ext>
            </a:extLst>
          </p:cNvPr>
          <p:cNvSpPr txBox="1"/>
          <p:nvPr/>
        </p:nvSpPr>
        <p:spPr>
          <a:xfrm>
            <a:off x="9005176" y="2743885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Hardwired values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6AB64FC-7A66-6040-A0B8-915A231DB6C9}"/>
              </a:ext>
            </a:extLst>
          </p:cNvPr>
          <p:cNvSpPr txBox="1"/>
          <p:nvPr/>
        </p:nvSpPr>
        <p:spPr>
          <a:xfrm>
            <a:off x="9005176" y="3038393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…with clear evidence of past changes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82435C-145D-654A-B177-A7CE0C0A7C62}"/>
              </a:ext>
            </a:extLst>
          </p:cNvPr>
          <p:cNvCxnSpPr>
            <a:cxnSpLocks/>
          </p:cNvCxnSpPr>
          <p:nvPr/>
        </p:nvCxnSpPr>
        <p:spPr>
          <a:xfrm flipH="1">
            <a:off x="5511114" y="3361558"/>
            <a:ext cx="3494896" cy="617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F44D6B7-521D-2F4C-9FB7-8FEF0E4A71E9}"/>
              </a:ext>
            </a:extLst>
          </p:cNvPr>
          <p:cNvSpPr txBox="1"/>
          <p:nvPr/>
        </p:nvSpPr>
        <p:spPr>
          <a:xfrm>
            <a:off x="195852" y="2371812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Halfhearted attempts to check inputs make sense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7017AD3-2208-224E-8C30-DDA43A5CC2D8}"/>
              </a:ext>
            </a:extLst>
          </p:cNvPr>
          <p:cNvCxnSpPr>
            <a:cxnSpLocks/>
          </p:cNvCxnSpPr>
          <p:nvPr/>
        </p:nvCxnSpPr>
        <p:spPr>
          <a:xfrm flipV="1">
            <a:off x="2649552" y="2371812"/>
            <a:ext cx="1378751" cy="316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B739AAD-57B6-7648-BD30-73642067E4ED}"/>
              </a:ext>
            </a:extLst>
          </p:cNvPr>
          <p:cNvSpPr txBox="1"/>
          <p:nvPr/>
        </p:nvSpPr>
        <p:spPr>
          <a:xfrm>
            <a:off x="306113" y="4909067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The classic “looks about right” check on output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BEEADC9-5B2F-204E-90EF-80C13A2EAC08}"/>
              </a:ext>
            </a:extLst>
          </p:cNvPr>
          <p:cNvCxnSpPr>
            <a:cxnSpLocks/>
          </p:cNvCxnSpPr>
          <p:nvPr/>
        </p:nvCxnSpPr>
        <p:spPr>
          <a:xfrm>
            <a:off x="2618700" y="5274801"/>
            <a:ext cx="1409603" cy="508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989F67E-9CA0-FF48-BF08-A3F2356BDDC8}"/>
              </a:ext>
            </a:extLst>
          </p:cNvPr>
          <p:cNvSpPr txBox="1"/>
          <p:nvPr/>
        </p:nvSpPr>
        <p:spPr>
          <a:xfrm>
            <a:off x="9119286" y="4340856"/>
            <a:ext cx="2873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Code duplication to repeat the same thing on different data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254EEC5-5B6A-784A-BF9F-DE51016EBAF1}"/>
              </a:ext>
            </a:extLst>
          </p:cNvPr>
          <p:cNvCxnSpPr>
            <a:cxnSpLocks/>
          </p:cNvCxnSpPr>
          <p:nvPr/>
        </p:nvCxnSpPr>
        <p:spPr>
          <a:xfrm flipH="1" flipV="1">
            <a:off x="8300487" y="4592527"/>
            <a:ext cx="818799" cy="127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1461130-F4DB-A24A-94F4-1A78697EDEDC}"/>
              </a:ext>
            </a:extLst>
          </p:cNvPr>
          <p:cNvCxnSpPr>
            <a:cxnSpLocks/>
          </p:cNvCxnSpPr>
          <p:nvPr/>
        </p:nvCxnSpPr>
        <p:spPr>
          <a:xfrm flipH="1">
            <a:off x="7414054" y="4909067"/>
            <a:ext cx="1705232" cy="231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88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8" grpId="0"/>
      <p:bldP spid="24" grpId="0"/>
      <p:bldP spid="25" grpId="0"/>
      <p:bldP spid="28" grpId="0"/>
      <p:bldP spid="31" grpId="0"/>
      <p:bldP spid="3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3: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10828867" cy="4964642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Python modules (i.e., </a:t>
            </a:r>
            <a:r>
              <a:rPr lang="en-GB" dirty="0">
                <a:latin typeface="Courier" pitchFamily="2" charset="0"/>
              </a:rPr>
              <a:t>.</a:t>
            </a:r>
            <a:r>
              <a:rPr lang="en-GB" dirty="0" err="1">
                <a:latin typeface="Courier" pitchFamily="2" charset="0"/>
              </a:rPr>
              <a:t>py</a:t>
            </a:r>
            <a:r>
              <a:rPr lang="en-GB" dirty="0">
                <a:latin typeface="Courier" pitchFamily="2" charset="0"/>
              </a:rPr>
              <a:t> </a:t>
            </a:r>
            <a:r>
              <a:rPr lang="en-GB" dirty="0"/>
              <a:t>files you have functions in) can – and should – be spread over different folders, but import will apparently stop working</a:t>
            </a:r>
          </a:p>
          <a:p>
            <a:endParaRPr lang="en-GB" dirty="0"/>
          </a:p>
          <a:p>
            <a:r>
              <a:rPr lang="en-GB" dirty="0"/>
              <a:t>You can import from different places in the directory structure by making a </a:t>
            </a:r>
            <a:r>
              <a:rPr lang="en-GB" i="1" dirty="0"/>
              <a:t>package</a:t>
            </a:r>
          </a:p>
          <a:p>
            <a:endParaRPr lang="en-GB" dirty="0"/>
          </a:p>
          <a:p>
            <a:r>
              <a:rPr lang="en-GB" dirty="0"/>
              <a:t>Involves putting </a:t>
            </a:r>
            <a:r>
              <a:rPr lang="en-GB" dirty="0">
                <a:latin typeface="Courier" pitchFamily="2" charset="0"/>
              </a:rPr>
              <a:t>__</a:t>
            </a:r>
            <a:r>
              <a:rPr lang="en-GB" dirty="0" err="1">
                <a:latin typeface="Courier" pitchFamily="2" charset="0"/>
              </a:rPr>
              <a:t>init</a:t>
            </a:r>
            <a:r>
              <a:rPr lang="en-GB" dirty="0">
                <a:latin typeface="Courier" pitchFamily="2" charset="0"/>
              </a:rPr>
              <a:t>__.</a:t>
            </a:r>
            <a:r>
              <a:rPr lang="en-GB" dirty="0" err="1">
                <a:latin typeface="Courier" pitchFamily="2" charset="0"/>
              </a:rPr>
              <a:t>py</a:t>
            </a:r>
            <a:r>
              <a:rPr lang="en-GB" dirty="0"/>
              <a:t> files in all directories &amp; subdirectories that are related</a:t>
            </a:r>
          </a:p>
          <a:p>
            <a:endParaRPr lang="en-GB" dirty="0"/>
          </a:p>
          <a:p>
            <a:r>
              <a:rPr lang="en-GB" dirty="0"/>
              <a:t>These are often blank, but put Python code in them you want run when import occurs from that folder</a:t>
            </a:r>
          </a:p>
          <a:p>
            <a:endParaRPr lang="en-GB" dirty="0"/>
          </a:p>
          <a:p>
            <a:r>
              <a:rPr lang="en-GB" dirty="0"/>
              <a:t>Good overview at: </a:t>
            </a:r>
            <a:r>
              <a:rPr lang="en-GB" dirty="0">
                <a:hlinkClick r:id="rId2"/>
              </a:rPr>
              <a:t>https://www.python-course.eu</a:t>
            </a:r>
            <a:r>
              <a:rPr lang="en-GB">
                <a:hlinkClick r:id="rId2"/>
              </a:rPr>
              <a:t>/python3_packages.php</a:t>
            </a:r>
            <a:r>
              <a:rPr lang="en-GB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8949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5C2C-FC90-C641-8557-344433F33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550C7-6091-F14D-BE83-00DC0C7EF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7348" cy="4351338"/>
          </a:xfrm>
        </p:spPr>
        <p:txBody>
          <a:bodyPr/>
          <a:lstStyle/>
          <a:p>
            <a:r>
              <a:rPr lang="en-US" dirty="0"/>
              <a:t>Convenient chunks of logic</a:t>
            </a:r>
          </a:p>
          <a:p>
            <a:r>
              <a:rPr lang="en-US" dirty="0"/>
              <a:t>Enable repetitive work</a:t>
            </a:r>
          </a:p>
          <a:p>
            <a:r>
              <a:rPr lang="en-US" dirty="0"/>
              <a:t>Parameters can change, </a:t>
            </a:r>
            <a:r>
              <a:rPr lang="en-US" i="1" dirty="0"/>
              <a:t>and also </a:t>
            </a:r>
            <a:r>
              <a:rPr lang="en-US" dirty="0"/>
              <a:t>be set with defaults</a:t>
            </a:r>
          </a:p>
          <a:p>
            <a:r>
              <a:rPr lang="en-US" dirty="0"/>
              <a:t>Less text (readable)</a:t>
            </a:r>
          </a:p>
          <a:p>
            <a:r>
              <a:rPr lang="en-US" dirty="0"/>
              <a:t>Testable (next time)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C9164-3AD6-864F-8773-AD31918B98AD}"/>
              </a:ext>
            </a:extLst>
          </p:cNvPr>
          <p:cNvSpPr txBox="1"/>
          <p:nvPr/>
        </p:nvSpPr>
        <p:spPr>
          <a:xfrm>
            <a:off x="6493206" y="2385124"/>
            <a:ext cx="4578448" cy="175432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def </a:t>
            </a:r>
            <a:r>
              <a:rPr lang="en-US" dirty="0" err="1">
                <a:latin typeface="Courier" pitchFamily="2" charset="0"/>
              </a:rPr>
              <a:t>my_func</a:t>
            </a:r>
            <a:r>
              <a:rPr lang="en-US" dirty="0">
                <a:latin typeface="Courier" pitchFamily="2" charset="0"/>
              </a:rPr>
              <a:t>(*</a:t>
            </a:r>
            <a:r>
              <a:rPr lang="en-US" dirty="0" err="1">
                <a:latin typeface="Courier" pitchFamily="2" charset="0"/>
              </a:rPr>
              <a:t>args</a:t>
            </a:r>
            <a:r>
              <a:rPr lang="en-US" dirty="0">
                <a:latin typeface="Courier" pitchFamily="2" charset="0"/>
              </a:rPr>
              <a:t>, **</a:t>
            </a:r>
            <a:r>
              <a:rPr lang="en-US" dirty="0" err="1">
                <a:latin typeface="Courier" pitchFamily="2" charset="0"/>
              </a:rPr>
              <a:t>kwds</a:t>
            </a:r>
            <a:r>
              <a:rPr lang="en-US" dirty="0">
                <a:latin typeface="Courier" pitchFamily="2" charset="0"/>
              </a:rPr>
              <a:t>):</a:t>
            </a:r>
          </a:p>
          <a:p>
            <a:r>
              <a:rPr lang="en-US" dirty="0">
                <a:latin typeface="Courier" pitchFamily="2" charset="0"/>
              </a:rPr>
              <a:t>    # this </a:t>
            </a:r>
            <a:r>
              <a:rPr lang="en-US" dirty="0" err="1">
                <a:latin typeface="Courier" pitchFamily="2" charset="0"/>
              </a:rPr>
              <a:t>func</a:t>
            </a:r>
            <a:r>
              <a:rPr lang="en-US" dirty="0">
                <a:latin typeface="Courier" pitchFamily="2" charset="0"/>
              </a:rPr>
              <a:t> does a thing</a:t>
            </a:r>
          </a:p>
          <a:p>
            <a:r>
              <a:rPr lang="en-US" dirty="0">
                <a:latin typeface="Courier" pitchFamily="2" charset="0"/>
              </a:rPr>
              <a:t>    return “I did the thing”</a:t>
            </a:r>
          </a:p>
          <a:p>
            <a:endParaRPr lang="en-US" dirty="0">
              <a:latin typeface="Courier" pitchFamily="2" charset="0"/>
            </a:endParaRP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out = </a:t>
            </a:r>
            <a:r>
              <a:rPr lang="en-US" dirty="0" err="1">
                <a:latin typeface="Courier" pitchFamily="2" charset="0"/>
              </a:rPr>
              <a:t>myfunc</a:t>
            </a:r>
            <a:r>
              <a:rPr lang="en-US" dirty="0">
                <a:latin typeface="Courier" pitchFamily="2" charset="0"/>
              </a:rPr>
              <a:t>(a, b, c)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4A215E7-574E-D648-8D4C-B6AF45EAD853}"/>
              </a:ext>
            </a:extLst>
          </p:cNvPr>
          <p:cNvCxnSpPr>
            <a:cxnSpLocks/>
          </p:cNvCxnSpPr>
          <p:nvPr/>
        </p:nvCxnSpPr>
        <p:spPr>
          <a:xfrm>
            <a:off x="6096000" y="1580706"/>
            <a:ext cx="669055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7783B4-5F12-B547-80A3-34E0FB33FB3D}"/>
              </a:ext>
            </a:extLst>
          </p:cNvPr>
          <p:cNvSpPr txBox="1"/>
          <p:nvPr/>
        </p:nvSpPr>
        <p:spPr>
          <a:xfrm>
            <a:off x="5191104" y="1211374"/>
            <a:ext cx="2925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Declare that this is a function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B26F729-3BB3-2248-B433-C589B48F5191}"/>
              </a:ext>
            </a:extLst>
          </p:cNvPr>
          <p:cNvCxnSpPr>
            <a:cxnSpLocks/>
          </p:cNvCxnSpPr>
          <p:nvPr/>
        </p:nvCxnSpPr>
        <p:spPr>
          <a:xfrm flipV="1">
            <a:off x="4578830" y="2953267"/>
            <a:ext cx="2186224" cy="1880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C383257-3666-F943-88F6-13C4390CEEFD}"/>
              </a:ext>
            </a:extLst>
          </p:cNvPr>
          <p:cNvSpPr txBox="1"/>
          <p:nvPr/>
        </p:nvSpPr>
        <p:spPr>
          <a:xfrm>
            <a:off x="3231874" y="4868368"/>
            <a:ext cx="2085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Tabbed in like a loop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1DC003-B324-B74B-9038-3BFC687B07B6}"/>
              </a:ext>
            </a:extLst>
          </p:cNvPr>
          <p:cNvSpPr txBox="1"/>
          <p:nvPr/>
        </p:nvSpPr>
        <p:spPr>
          <a:xfrm>
            <a:off x="7363464" y="404953"/>
            <a:ext cx="2478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The ”signature”</a:t>
            </a:r>
          </a:p>
          <a:p>
            <a:r>
              <a:rPr lang="en-US" i="1" dirty="0"/>
              <a:t>(arguments &amp; keywords)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7C45D8-3039-D843-99BA-3F3C457E035D}"/>
              </a:ext>
            </a:extLst>
          </p:cNvPr>
          <p:cNvCxnSpPr>
            <a:cxnSpLocks/>
          </p:cNvCxnSpPr>
          <p:nvPr/>
        </p:nvCxnSpPr>
        <p:spPr>
          <a:xfrm>
            <a:off x="8602810" y="1091112"/>
            <a:ext cx="429979" cy="1403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96BDA3-F2EC-C345-9ACC-B341CB8EE26B}"/>
              </a:ext>
            </a:extLst>
          </p:cNvPr>
          <p:cNvCxnSpPr>
            <a:cxnSpLocks/>
          </p:cNvCxnSpPr>
          <p:nvPr/>
        </p:nvCxnSpPr>
        <p:spPr>
          <a:xfrm flipH="1">
            <a:off x="10193294" y="1540141"/>
            <a:ext cx="532371" cy="954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16F256E-4F5D-E14B-ADBB-9A1943259CF5}"/>
              </a:ext>
            </a:extLst>
          </p:cNvPr>
          <p:cNvSpPr txBox="1"/>
          <p:nvPr/>
        </p:nvSpPr>
        <p:spPr>
          <a:xfrm>
            <a:off x="9785963" y="1170809"/>
            <a:ext cx="2148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Colon ends definition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2E7E802-1B33-5448-967B-D650D80AE305}"/>
              </a:ext>
            </a:extLst>
          </p:cNvPr>
          <p:cNvCxnSpPr>
            <a:cxnSpLocks/>
          </p:cNvCxnSpPr>
          <p:nvPr/>
        </p:nvCxnSpPr>
        <p:spPr>
          <a:xfrm flipV="1">
            <a:off x="5625548" y="3254442"/>
            <a:ext cx="2093437" cy="2395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A7E3422-1CC4-6643-B378-32C6A6F925C7}"/>
              </a:ext>
            </a:extLst>
          </p:cNvPr>
          <p:cNvSpPr txBox="1"/>
          <p:nvPr/>
        </p:nvSpPr>
        <p:spPr>
          <a:xfrm>
            <a:off x="3816681" y="5722548"/>
            <a:ext cx="34855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Return statement ends the function</a:t>
            </a:r>
          </a:p>
          <a:p>
            <a:r>
              <a:rPr lang="en-US" i="1" dirty="0"/>
              <a:t>(optional)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A2F25F-841E-074D-9FF3-F6EF8AAD1F09}"/>
              </a:ext>
            </a:extLst>
          </p:cNvPr>
          <p:cNvCxnSpPr>
            <a:cxnSpLocks/>
          </p:cNvCxnSpPr>
          <p:nvPr/>
        </p:nvCxnSpPr>
        <p:spPr>
          <a:xfrm flipH="1" flipV="1">
            <a:off x="8517291" y="4204142"/>
            <a:ext cx="515498" cy="936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839DC33-D6A2-F943-8DCA-26A7FB302C2E}"/>
              </a:ext>
            </a:extLst>
          </p:cNvPr>
          <p:cNvSpPr txBox="1"/>
          <p:nvPr/>
        </p:nvSpPr>
        <p:spPr>
          <a:xfrm>
            <a:off x="8107530" y="5190387"/>
            <a:ext cx="3495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Now call the function  from a script or another function.</a:t>
            </a:r>
          </a:p>
        </p:txBody>
      </p:sp>
    </p:spTree>
    <p:extLst>
      <p:ext uri="{BB962C8B-B14F-4D97-AF65-F5344CB8AC3E}">
        <p14:creationId xmlns:p14="http://schemas.microsoft.com/office/powerpoint/2010/main" val="172715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13" grpId="0"/>
      <p:bldP spid="14" grpId="0"/>
      <p:bldP spid="21" grpId="0"/>
      <p:bldP spid="26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Easier by example: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9E597A-2D16-064E-8E9D-B9CE36C03D32}"/>
              </a:ext>
            </a:extLst>
          </p:cNvPr>
          <p:cNvSpPr txBox="1"/>
          <p:nvPr/>
        </p:nvSpPr>
        <p:spPr>
          <a:xfrm>
            <a:off x="61782" y="1668428"/>
            <a:ext cx="5955958" cy="28931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data1 = [0., 1., 2., 3., 4., 5., 6., 7., 8.,]</a:t>
            </a:r>
          </a:p>
          <a:p>
            <a:r>
              <a:rPr lang="en-US" sz="1400" dirty="0">
                <a:latin typeface="Courier" pitchFamily="2" charset="0"/>
              </a:rPr>
              <a:t># NO! This wasn't right. Try this instead:</a:t>
            </a: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Task 1.</a:t>
            </a:r>
          </a:p>
          <a:p>
            <a:r>
              <a:rPr lang="en-US" sz="1400" dirty="0">
                <a:latin typeface="Courier" pitchFamily="2" charset="0"/>
              </a:rPr>
              <a:t># calculate a weighted mean of the data items</a:t>
            </a:r>
          </a:p>
          <a:p>
            <a:r>
              <a:rPr lang="en-US" sz="1400" dirty="0">
                <a:latin typeface="Courier" pitchFamily="2" charset="0"/>
              </a:rPr>
              <a:t># weighted_median_of_data1 = </a:t>
            </a:r>
            <a:r>
              <a:rPr lang="en-US" sz="1400" dirty="0" err="1">
                <a:latin typeface="Courier" pitchFamily="2" charset="0"/>
              </a:rPr>
              <a:t>np.median</a:t>
            </a:r>
            <a:r>
              <a:rPr lang="en-US" sz="1400" dirty="0">
                <a:latin typeface="Courier" pitchFamily="2" charset="0"/>
              </a:rPr>
              <a:t>(data1)</a:t>
            </a:r>
          </a:p>
          <a:p>
            <a:r>
              <a:rPr lang="en-US" sz="1400" dirty="0">
                <a:latin typeface="Courier" pitchFamily="2" charset="0"/>
              </a:rPr>
              <a:t># weight of data2 is twice data1.</a:t>
            </a: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data1 + 2. * data2 / 3.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353943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weight1, weight2):</a:t>
            </a:r>
          </a:p>
          <a:p>
            <a:r>
              <a:rPr lang="en-US" sz="1400" dirty="0">
                <a:latin typeface="Courier" pitchFamily="2" charset="0"/>
              </a:rPr>
              <a:t>    # Task 1:</a:t>
            </a:r>
          </a:p>
          <a:p>
            <a:r>
              <a:rPr lang="en-US" sz="1400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</a:t>
            </a:r>
          </a:p>
          <a:p>
            <a:r>
              <a:rPr lang="en-US" sz="1400" dirty="0">
                <a:latin typeface="Courier" pitchFamily="2" charset="0"/>
              </a:rPr>
              <a:t>                                      1., 2.)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9334278" y="458718"/>
            <a:ext cx="1681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Arguments here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 flipH="1">
            <a:off x="9334278" y="891062"/>
            <a:ext cx="328706" cy="829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C824230-18B8-3747-B686-90124D9E6B9B}"/>
              </a:ext>
            </a:extLst>
          </p:cNvPr>
          <p:cNvSpPr txBox="1"/>
          <p:nvPr/>
        </p:nvSpPr>
        <p:spPr>
          <a:xfrm>
            <a:off x="61782" y="4561528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script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6B8DA1-A54C-4D4A-928B-7D25BE86E37F}"/>
              </a:ext>
            </a:extLst>
          </p:cNvPr>
          <p:cNvSpPr txBox="1"/>
          <p:nvPr/>
        </p:nvSpPr>
        <p:spPr>
          <a:xfrm>
            <a:off x="6096000" y="5200014"/>
            <a:ext cx="2743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version with function</a:t>
            </a:r>
          </a:p>
        </p:txBody>
      </p:sp>
    </p:spTree>
    <p:extLst>
      <p:ext uri="{BB962C8B-B14F-4D97-AF65-F5344CB8AC3E}">
        <p14:creationId xmlns:p14="http://schemas.microsoft.com/office/powerpoint/2010/main" val="363790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Use keywords: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9E597A-2D16-064E-8E9D-B9CE36C03D32}"/>
              </a:ext>
            </a:extLst>
          </p:cNvPr>
          <p:cNvSpPr txBox="1"/>
          <p:nvPr/>
        </p:nvSpPr>
        <p:spPr>
          <a:xfrm>
            <a:off x="61782" y="1668428"/>
            <a:ext cx="5955958" cy="28931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data1 = [0., 1., 2., 3., 4., 5., 6., 7., 8.,]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NO! This wasn't right. Try this instead: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data1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np.array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([1., 2., 3., 4., 5., 6., 7., 8., 9.])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data2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np.array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Task 1.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calculate a weighted mean of the data items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weighted_median_of_data1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np.median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(data1)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weight of data2 is twice data1.</a:t>
            </a:r>
          </a:p>
          <a:p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weighted_mean_of_data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= data1 + 2. * data2 / 3.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353943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b="1" dirty="0">
                <a:latin typeface="Courier" pitchFamily="2" charset="0"/>
              </a:rPr>
              <a:t>dataset1, dataset2,</a:t>
            </a:r>
          </a:p>
          <a:p>
            <a:r>
              <a:rPr lang="en-US" sz="1400" b="1" dirty="0">
                <a:latin typeface="Courier" pitchFamily="2" charset="0"/>
              </a:rPr>
              <a:t>                  weight1=1., weight2=5.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# Task 1:</a:t>
            </a:r>
          </a:p>
          <a:p>
            <a:r>
              <a:rPr lang="en-US" sz="1400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b="1" dirty="0">
                <a:latin typeface="Courier" pitchFamily="2" charset="0"/>
              </a:rPr>
              <a:t>data1, data2,</a:t>
            </a:r>
          </a:p>
          <a:p>
            <a:r>
              <a:rPr lang="en-US" sz="1400" b="1" dirty="0">
                <a:latin typeface="Courier" pitchFamily="2" charset="0"/>
              </a:rPr>
              <a:t>                                      weight2=2.)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5950287" y="272007"/>
            <a:ext cx="14761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Arguments</a:t>
            </a:r>
            <a:r>
              <a:rPr lang="en-US" i="1" dirty="0"/>
              <a:t>: required</a:t>
            </a:r>
          </a:p>
          <a:p>
            <a:r>
              <a:rPr lang="en-US" i="1" dirty="0"/>
              <a:t>(come FIRST)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>
            <a:off x="6969211" y="740195"/>
            <a:ext cx="1290029" cy="95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4CDC34-CEFB-9C44-94D7-068E0D788A87}"/>
              </a:ext>
            </a:extLst>
          </p:cNvPr>
          <p:cNvCxnSpPr>
            <a:cxnSpLocks/>
          </p:cNvCxnSpPr>
          <p:nvPr/>
        </p:nvCxnSpPr>
        <p:spPr>
          <a:xfrm>
            <a:off x="7036664" y="647069"/>
            <a:ext cx="2149555" cy="1089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3D7901-6BC3-4343-A28F-E306AADEE8B5}"/>
              </a:ext>
            </a:extLst>
          </p:cNvPr>
          <p:cNvSpPr txBox="1"/>
          <p:nvPr/>
        </p:nvSpPr>
        <p:spPr>
          <a:xfrm>
            <a:off x="10272595" y="115316"/>
            <a:ext cx="17598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Keywords</a:t>
            </a:r>
            <a:r>
              <a:rPr lang="en-US" i="1" dirty="0"/>
              <a:t>: optional, if defaults are OK (come SECOND)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3F7020-7E06-2749-83F3-CCBA6AC89898}"/>
              </a:ext>
            </a:extLst>
          </p:cNvPr>
          <p:cNvCxnSpPr>
            <a:cxnSpLocks/>
          </p:cNvCxnSpPr>
          <p:nvPr/>
        </p:nvCxnSpPr>
        <p:spPr>
          <a:xfrm flipH="1">
            <a:off x="8650359" y="506624"/>
            <a:ext cx="1622239" cy="1458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B458089-0E5A-CC4A-BA79-9CA0D776F802}"/>
              </a:ext>
            </a:extLst>
          </p:cNvPr>
          <p:cNvCxnSpPr>
            <a:cxnSpLocks/>
          </p:cNvCxnSpPr>
          <p:nvPr/>
        </p:nvCxnSpPr>
        <p:spPr>
          <a:xfrm flipH="1">
            <a:off x="10272596" y="1313391"/>
            <a:ext cx="137572" cy="659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289BCB0-4698-414F-9D6D-3682CFC86163}"/>
              </a:ext>
            </a:extLst>
          </p:cNvPr>
          <p:cNvCxnSpPr>
            <a:cxnSpLocks/>
          </p:cNvCxnSpPr>
          <p:nvPr/>
        </p:nvCxnSpPr>
        <p:spPr>
          <a:xfrm flipV="1">
            <a:off x="9625913" y="5043165"/>
            <a:ext cx="621969" cy="319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05A46C3-389B-0442-A90F-51586E7653CC}"/>
              </a:ext>
            </a:extLst>
          </p:cNvPr>
          <p:cNvSpPr txBox="1"/>
          <p:nvPr/>
        </p:nvSpPr>
        <p:spPr>
          <a:xfrm>
            <a:off x="5288692" y="5277258"/>
            <a:ext cx="4473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Only supply the keywords you want to change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19B87D-CCA6-B849-88C1-B04F512B7B1B}"/>
              </a:ext>
            </a:extLst>
          </p:cNvPr>
          <p:cNvSpPr txBox="1"/>
          <p:nvPr/>
        </p:nvSpPr>
        <p:spPr>
          <a:xfrm>
            <a:off x="61782" y="4561528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script</a:t>
            </a:r>
          </a:p>
        </p:txBody>
      </p:sp>
    </p:spTree>
    <p:extLst>
      <p:ext uri="{BB962C8B-B14F-4D97-AF65-F5344CB8AC3E}">
        <p14:creationId xmlns:p14="http://schemas.microsoft.com/office/powerpoint/2010/main" val="2669423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Document your </a:t>
            </a:r>
            <a:r>
              <a:rPr lang="en-US" dirty="0" err="1"/>
              <a:t>func</a:t>
            </a:r>
            <a:r>
              <a:rPr lang="en-US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224676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Task 1:</a:t>
            </a:r>
          </a:p>
          <a:p>
            <a:r>
              <a:rPr lang="en-US" sz="1400" b="1" dirty="0">
                <a:latin typeface="Courier" pitchFamily="2" charset="0"/>
              </a:rPr>
              <a:t>    Calculate a weighted mean of data items.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7758496" y="347376"/>
            <a:ext cx="38239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Docstring:</a:t>
            </a:r>
          </a:p>
          <a:p>
            <a:r>
              <a:rPr lang="en-US" i="1" dirty="0"/>
              <a:t>Declared with a multiline comment under the signature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 flipH="1">
            <a:off x="7092778" y="1346075"/>
            <a:ext cx="1544596" cy="989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7A6F24A-C60A-8542-8DD0-E5345A128B9B}"/>
              </a:ext>
            </a:extLst>
          </p:cNvPr>
          <p:cNvSpPr txBox="1"/>
          <p:nvPr/>
        </p:nvSpPr>
        <p:spPr>
          <a:xfrm>
            <a:off x="61782" y="1668428"/>
            <a:ext cx="5955958" cy="181588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def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# Task 1:</a:t>
            </a:r>
          </a:p>
          <a:p>
            <a:r>
              <a:rPr lang="en-US" sz="1400" b="1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return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D9DFD8-DE4A-A342-8977-B7DAB25A0951}"/>
              </a:ext>
            </a:extLst>
          </p:cNvPr>
          <p:cNvSpPr txBox="1"/>
          <p:nvPr/>
        </p:nvSpPr>
        <p:spPr>
          <a:xfrm>
            <a:off x="432486" y="4328002"/>
            <a:ext cx="4217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knows what a docstring is (“?”)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 in an interactive environment, e.g., </a:t>
            </a:r>
            <a:r>
              <a:rPr lang="en-US" dirty="0" err="1"/>
              <a:t>iPython</a:t>
            </a:r>
            <a:r>
              <a:rPr lang="en-US" dirty="0"/>
              <a:t>, Spyder, notebook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 functionality can read them (e.g., testing, sphinx)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0EA858-F04D-8146-862D-A839769F748B}"/>
              </a:ext>
            </a:extLst>
          </p:cNvPr>
          <p:cNvSpPr txBox="1"/>
          <p:nvPr/>
        </p:nvSpPr>
        <p:spPr>
          <a:xfrm>
            <a:off x="6141310" y="4164789"/>
            <a:ext cx="5955958" cy="2462213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[1]: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%paste  # ...paste in the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func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from above</a:t>
            </a:r>
          </a:p>
          <a:p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[2]: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?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Signature: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dataset1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dataset2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weight1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=</a:t>
            </a:r>
            <a:r>
              <a:rPr lang="en-US" sz="1400" dirty="0">
                <a:solidFill>
                  <a:srgbClr val="00B0F0"/>
                </a:solidFill>
                <a:latin typeface="Courier" pitchFamily="2" charset="0"/>
              </a:rPr>
              <a:t>1.0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weight2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=</a:t>
            </a:r>
            <a:r>
              <a:rPr lang="en-US" sz="1400" dirty="0">
                <a:solidFill>
                  <a:srgbClr val="00B0F0"/>
                </a:solidFill>
                <a:latin typeface="Courier" pitchFamily="2" charset="0"/>
              </a:rPr>
              <a:t>5.0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)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Docstring: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Task 1: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Calculate a weighted mean of data items.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File: 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    ~/&lt;ipython-input-6-b9c5a30c9376&gt;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Type: 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    function</a:t>
            </a:r>
          </a:p>
          <a:p>
            <a:endParaRPr lang="en-US" sz="1400" dirty="0">
              <a:latin typeface="Courier" pitchFamily="2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34BFDB4-0CFB-884B-B31D-0B93BBD3A87B}"/>
              </a:ext>
            </a:extLst>
          </p:cNvPr>
          <p:cNvCxnSpPr>
            <a:cxnSpLocks/>
          </p:cNvCxnSpPr>
          <p:nvPr/>
        </p:nvCxnSpPr>
        <p:spPr>
          <a:xfrm>
            <a:off x="4534930" y="4584358"/>
            <a:ext cx="1606380" cy="135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455E16A-B647-B14C-8E47-172866B0A413}"/>
              </a:ext>
            </a:extLst>
          </p:cNvPr>
          <p:cNvSpPr txBox="1"/>
          <p:nvPr/>
        </p:nvSpPr>
        <p:spPr>
          <a:xfrm>
            <a:off x="61782" y="3512110"/>
            <a:ext cx="1717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Previous version</a:t>
            </a:r>
          </a:p>
        </p:txBody>
      </p:sp>
    </p:spTree>
    <p:extLst>
      <p:ext uri="{BB962C8B-B14F-4D97-AF65-F5344CB8AC3E}">
        <p14:creationId xmlns:p14="http://schemas.microsoft.com/office/powerpoint/2010/main" val="1837304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Better docs (a standard format):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110068"/>
            <a:ext cx="5955958" cy="5478423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Calculate a weighted mean of the input datasets.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Parameters</a:t>
            </a:r>
          </a:p>
          <a:p>
            <a:r>
              <a:rPr lang="en-US" sz="1400" b="1" dirty="0">
                <a:latin typeface="Courier" pitchFamily="2" charset="0"/>
              </a:rPr>
              <a:t>    ----------</a:t>
            </a:r>
          </a:p>
          <a:p>
            <a:r>
              <a:rPr lang="en-US" sz="1400" b="1" dirty="0">
                <a:latin typeface="Courier" pitchFamily="2" charset="0"/>
              </a:rPr>
              <a:t>    dataset1 : length n array or array-like</a:t>
            </a:r>
          </a:p>
          <a:p>
            <a:r>
              <a:rPr lang="en-US" sz="1400" b="1" dirty="0">
                <a:latin typeface="Courier" pitchFamily="2" charset="0"/>
              </a:rPr>
              <a:t>        The first dataset</a:t>
            </a:r>
          </a:p>
          <a:p>
            <a:r>
              <a:rPr lang="en-US" sz="1400" b="1" dirty="0">
                <a:latin typeface="Courier" pitchFamily="2" charset="0"/>
              </a:rPr>
              <a:t>    dataset2 : length n array or array-like</a:t>
            </a:r>
          </a:p>
          <a:p>
            <a:r>
              <a:rPr lang="en-US" sz="1400" b="1" dirty="0">
                <a:latin typeface="Courier" pitchFamily="2" charset="0"/>
              </a:rPr>
              <a:t>        The second dataset</a:t>
            </a:r>
          </a:p>
          <a:p>
            <a:r>
              <a:rPr lang="en-US" sz="1400" b="1" dirty="0">
                <a:latin typeface="Courier" pitchFamily="2" charset="0"/>
              </a:rPr>
              <a:t>    weight1 : float</a:t>
            </a:r>
          </a:p>
          <a:p>
            <a:r>
              <a:rPr lang="en-US" sz="1400" b="1" dirty="0">
                <a:latin typeface="Courier" pitchFamily="2" charset="0"/>
              </a:rPr>
              <a:t>        The weight to apply to dataset1</a:t>
            </a:r>
          </a:p>
          <a:p>
            <a:r>
              <a:rPr lang="en-US" sz="1400" b="1" dirty="0">
                <a:latin typeface="Courier" pitchFamily="2" charset="0"/>
              </a:rPr>
              <a:t>    weight2 : float</a:t>
            </a:r>
          </a:p>
          <a:p>
            <a:r>
              <a:rPr lang="en-US" sz="1400" b="1" dirty="0">
                <a:latin typeface="Courier" pitchFamily="2" charset="0"/>
              </a:rPr>
              <a:t>        The weight to apply to dataset2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Returns</a:t>
            </a:r>
          </a:p>
          <a:p>
            <a:r>
              <a:rPr lang="en-US" sz="1400" b="1" dirty="0">
                <a:latin typeface="Courier" pitchFamily="2" charset="0"/>
              </a:rPr>
              <a:t>    -------</a:t>
            </a:r>
          </a:p>
          <a:p>
            <a:r>
              <a:rPr lang="en-US" sz="1400" b="1" dirty="0">
                <a:latin typeface="Courier" pitchFamily="2" charset="0"/>
              </a:rPr>
              <a:t>    </a:t>
            </a:r>
            <a:r>
              <a:rPr lang="en-US" sz="1400" b="1" dirty="0" err="1">
                <a:latin typeface="Courier" pitchFamily="2" charset="0"/>
              </a:rPr>
              <a:t>weighted_mean_of_data</a:t>
            </a:r>
            <a:r>
              <a:rPr lang="en-US" sz="1400" b="1" dirty="0">
                <a:latin typeface="Courier" pitchFamily="2" charset="0"/>
              </a:rPr>
              <a:t> : length n array</a:t>
            </a:r>
          </a:p>
          <a:p>
            <a:r>
              <a:rPr lang="en-US" sz="1400" b="1" dirty="0">
                <a:latin typeface="Courier" pitchFamily="2" charset="0"/>
              </a:rPr>
              <a:t>        The weighted mean of the datasets</a:t>
            </a:r>
          </a:p>
          <a:p>
            <a:r>
              <a:rPr lang="en-US" sz="1400" b="1" dirty="0">
                <a:latin typeface="Courier" pitchFamily="2" charset="0"/>
              </a:rPr>
              <a:t>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2414448" y="2125152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What goes in (&amp; types)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5064210" y="2309818"/>
            <a:ext cx="644612" cy="87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2513B77-DDC0-1A49-9EEE-5C31BF8A793D}"/>
              </a:ext>
            </a:extLst>
          </p:cNvPr>
          <p:cNvSpPr txBox="1"/>
          <p:nvPr/>
        </p:nvSpPr>
        <p:spPr>
          <a:xfrm>
            <a:off x="2414448" y="3617371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What comes out (&amp; types)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AD596-0223-FB4D-8079-8AC14AD8CDC6}"/>
              </a:ext>
            </a:extLst>
          </p:cNvPr>
          <p:cNvSpPr txBox="1"/>
          <p:nvPr/>
        </p:nvSpPr>
        <p:spPr>
          <a:xfrm>
            <a:off x="2414448" y="1526667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Brief description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F0F9A7-785E-844F-93F6-F1A05805374E}"/>
              </a:ext>
            </a:extLst>
          </p:cNvPr>
          <p:cNvCxnSpPr>
            <a:cxnSpLocks/>
          </p:cNvCxnSpPr>
          <p:nvPr/>
        </p:nvCxnSpPr>
        <p:spPr>
          <a:xfrm>
            <a:off x="5064210" y="1727684"/>
            <a:ext cx="55811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37D3945-F976-C941-AA6D-81E0B698A103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5064210" y="3802037"/>
            <a:ext cx="644612" cy="782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D768D44-9B40-DE4B-B30A-A0E3045795AE}"/>
              </a:ext>
            </a:extLst>
          </p:cNvPr>
          <p:cNvSpPr txBox="1"/>
          <p:nvPr/>
        </p:nvSpPr>
        <p:spPr>
          <a:xfrm>
            <a:off x="305815" y="4372473"/>
            <a:ext cx="440210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the </a:t>
            </a:r>
            <a:r>
              <a:rPr lang="en-US" dirty="0" err="1"/>
              <a:t>numpy</a:t>
            </a:r>
            <a:r>
              <a:rPr lang="en-US" dirty="0"/>
              <a:t> documentation format (“</a:t>
            </a:r>
            <a:r>
              <a:rPr lang="en-US" dirty="0" err="1"/>
              <a:t>numpydoc</a:t>
            </a:r>
            <a:r>
              <a:rPr lang="en-US" dirty="0"/>
              <a:t>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 if overkill, always document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it does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goes in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comes out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Any odd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won’t be sorry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42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Get any known constraints inside the </a:t>
            </a:r>
            <a:r>
              <a:rPr lang="en-US" dirty="0" err="1"/>
              <a:t>func</a:t>
            </a:r>
            <a:r>
              <a:rPr lang="en-US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369562"/>
            <a:ext cx="5955958" cy="397031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Calculate a weighted mean of the input datasets.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(... And so on)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assert </a:t>
            </a:r>
            <a:r>
              <a:rPr lang="en-US" sz="1400" b="1" dirty="0" err="1">
                <a:latin typeface="Courier" pitchFamily="2" charset="0"/>
              </a:rPr>
              <a:t>len</a:t>
            </a:r>
            <a:r>
              <a:rPr lang="en-US" sz="1400" b="1" dirty="0">
                <a:latin typeface="Courier" pitchFamily="2" charset="0"/>
              </a:rPr>
              <a:t>(dataset1) == </a:t>
            </a:r>
            <a:r>
              <a:rPr lang="en-US" sz="1400" b="1" dirty="0" err="1">
                <a:latin typeface="Courier" pitchFamily="2" charset="0"/>
              </a:rPr>
              <a:t>len</a:t>
            </a:r>
            <a:r>
              <a:rPr lang="en-US" sz="1400" b="1" dirty="0">
                <a:latin typeface="Courier" pitchFamily="2" charset="0"/>
              </a:rPr>
              <a:t>(dataset2), \</a:t>
            </a:r>
          </a:p>
          <a:p>
            <a:r>
              <a:rPr lang="en-US" sz="1400" b="1" dirty="0">
                <a:latin typeface="Courier" pitchFamily="2" charset="0"/>
              </a:rPr>
              <a:t>        'datasets differ in length’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for w in (weight1, weight2):</a:t>
            </a:r>
          </a:p>
          <a:p>
            <a:r>
              <a:rPr lang="en-US" sz="1400" b="1" dirty="0">
                <a:latin typeface="Courier" pitchFamily="2" charset="0"/>
              </a:rPr>
              <a:t>        if type(w) not in (float, </a:t>
            </a:r>
            <a:r>
              <a:rPr lang="en-US" sz="1400" b="1" dirty="0" err="1">
                <a:latin typeface="Courier" pitchFamily="2" charset="0"/>
              </a:rPr>
              <a:t>int</a:t>
            </a:r>
            <a:r>
              <a:rPr lang="en-US" sz="1400" b="1" dirty="0">
                <a:latin typeface="Courier" pitchFamily="2" charset="0"/>
              </a:rPr>
              <a:t>):</a:t>
            </a:r>
          </a:p>
          <a:p>
            <a:r>
              <a:rPr lang="en-US" sz="1400" b="1" dirty="0">
                <a:latin typeface="Courier" pitchFamily="2" charset="0"/>
              </a:rPr>
              <a:t>            raise </a:t>
            </a:r>
            <a:r>
              <a:rPr lang="en-US" sz="1400" b="1" dirty="0" err="1">
                <a:latin typeface="Courier" pitchFamily="2" charset="0"/>
              </a:rPr>
              <a:t>TypeError</a:t>
            </a:r>
            <a:r>
              <a:rPr lang="en-US" sz="1400" b="1" dirty="0">
                <a:latin typeface="Courier" pitchFamily="2" charset="0"/>
              </a:rPr>
              <a:t>('Oh noes!')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AD596-0223-FB4D-8079-8AC14AD8CDC6}"/>
              </a:ext>
            </a:extLst>
          </p:cNvPr>
          <p:cNvSpPr txBox="1"/>
          <p:nvPr/>
        </p:nvSpPr>
        <p:spPr>
          <a:xfrm>
            <a:off x="1626183" y="1892090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Assert statement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F0F9A7-785E-844F-93F6-F1A05805374E}"/>
              </a:ext>
            </a:extLst>
          </p:cNvPr>
          <p:cNvCxnSpPr>
            <a:cxnSpLocks/>
          </p:cNvCxnSpPr>
          <p:nvPr/>
        </p:nvCxnSpPr>
        <p:spPr>
          <a:xfrm>
            <a:off x="4523080" y="3558748"/>
            <a:ext cx="1979320" cy="539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D768D44-9B40-DE4B-B30A-A0E3045795AE}"/>
              </a:ext>
            </a:extLst>
          </p:cNvPr>
          <p:cNvSpPr txBox="1"/>
          <p:nvPr/>
        </p:nvSpPr>
        <p:spPr>
          <a:xfrm>
            <a:off x="305815" y="5199722"/>
            <a:ext cx="4217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Any known constraints on the inputs can be put inside the </a:t>
            </a:r>
            <a:r>
              <a:rPr lang="en-US" dirty="0" err="1"/>
              <a:t>func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basic kinds; both raise an </a:t>
            </a:r>
            <a:r>
              <a:rPr lang="en-US" i="1" dirty="0"/>
              <a:t>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Applying the check is now automated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precursor to proper TESTING</a:t>
            </a:r>
          </a:p>
          <a:p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40BE5D2-0C36-0240-A74C-1DFCA3F9B030}"/>
              </a:ext>
            </a:extLst>
          </p:cNvPr>
          <p:cNvCxnSpPr>
            <a:cxnSpLocks/>
          </p:cNvCxnSpPr>
          <p:nvPr/>
        </p:nvCxnSpPr>
        <p:spPr>
          <a:xfrm>
            <a:off x="4053016" y="2317904"/>
            <a:ext cx="1672281" cy="690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BA0B118-FBB5-424D-A794-18FA562FB616}"/>
              </a:ext>
            </a:extLst>
          </p:cNvPr>
          <p:cNvSpPr txBox="1"/>
          <p:nvPr/>
        </p:nvSpPr>
        <p:spPr>
          <a:xfrm>
            <a:off x="1873318" y="3113830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raise Error statement</a:t>
            </a:r>
          </a:p>
        </p:txBody>
      </p:sp>
    </p:spTree>
    <p:extLst>
      <p:ext uri="{BB962C8B-B14F-4D97-AF65-F5344CB8AC3E}">
        <p14:creationId xmlns:p14="http://schemas.microsoft.com/office/powerpoint/2010/main" val="3385146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10291</TotalTime>
  <Words>3718</Words>
  <Application>Microsoft Macintosh PowerPoint</Application>
  <PresentationFormat>Widescreen</PresentationFormat>
  <Paragraphs>550</Paragraphs>
  <Slides>30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Courier</vt:lpstr>
      <vt:lpstr>Courier New</vt:lpstr>
      <vt:lpstr>Wingdings</vt:lpstr>
      <vt:lpstr>Office Theme</vt:lpstr>
      <vt:lpstr>Intermediate Python: functions and testing</vt:lpstr>
      <vt:lpstr>We all love a good script</vt:lpstr>
      <vt:lpstr>PowerPoint Presentation</vt:lpstr>
      <vt:lpstr>Python functions</vt:lpstr>
      <vt:lpstr>Easier by example:</vt:lpstr>
      <vt:lpstr>Use keywords:</vt:lpstr>
      <vt:lpstr>Document your func:</vt:lpstr>
      <vt:lpstr>Better docs (a standard format):</vt:lpstr>
      <vt:lpstr>Get any known constraints inside the func:</vt:lpstr>
      <vt:lpstr>PowerPoint Presentation</vt:lpstr>
      <vt:lpstr>A better script structure:</vt:lpstr>
      <vt:lpstr>Get fancy:</vt:lpstr>
      <vt:lpstr>Testing</vt:lpstr>
      <vt:lpstr>Testing</vt:lpstr>
      <vt:lpstr>What am I testing?</vt:lpstr>
      <vt:lpstr>What does pytest do?</vt:lpstr>
      <vt:lpstr>Basic test type 1: Does it do what you say?</vt:lpstr>
      <vt:lpstr>PowerPoint Presentation</vt:lpstr>
      <vt:lpstr>Basic test type 2: What happens in special cases?</vt:lpstr>
      <vt:lpstr>PowerPoint Presentation</vt:lpstr>
      <vt:lpstr>It’s fine to have a known Error:</vt:lpstr>
      <vt:lpstr>Why bother?</vt:lpstr>
      <vt:lpstr>Cleaning up</vt:lpstr>
      <vt:lpstr>PowerPoint Presentation</vt:lpstr>
      <vt:lpstr>Better cleaning up: doctests</vt:lpstr>
      <vt:lpstr>Better cleaning up: doctests</vt:lpstr>
      <vt:lpstr>Wrapping up</vt:lpstr>
      <vt:lpstr>Bonus 1: coverage</vt:lpstr>
      <vt:lpstr>Bonus 2: __name__ == “__main__”</vt:lpstr>
      <vt:lpstr>Bonus 3: packages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Intermediate Python</dc:title>
  <dc:creator>Daniel Hobley</dc:creator>
  <cp:lastModifiedBy>Daniel Hobley</cp:lastModifiedBy>
  <cp:revision>85</cp:revision>
  <dcterms:created xsi:type="dcterms:W3CDTF">2020-01-28T10:49:01Z</dcterms:created>
  <dcterms:modified xsi:type="dcterms:W3CDTF">2020-02-04T14:20:13Z</dcterms:modified>
</cp:coreProperties>
</file>

<file path=docProps/thumbnail.jpeg>
</file>